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5"/>
  </p:notesMasterIdLst>
  <p:handoutMasterIdLst>
    <p:handoutMasterId r:id="rId46"/>
  </p:handoutMasterIdLst>
  <p:sldIdLst>
    <p:sldId id="292" r:id="rId2"/>
    <p:sldId id="309" r:id="rId3"/>
    <p:sldId id="310" r:id="rId4"/>
    <p:sldId id="311" r:id="rId5"/>
    <p:sldId id="314" r:id="rId6"/>
    <p:sldId id="317" r:id="rId7"/>
    <p:sldId id="315" r:id="rId8"/>
    <p:sldId id="316" r:id="rId9"/>
    <p:sldId id="313" r:id="rId10"/>
    <p:sldId id="322" r:id="rId11"/>
    <p:sldId id="312" r:id="rId12"/>
    <p:sldId id="318" r:id="rId13"/>
    <p:sldId id="320" r:id="rId14"/>
    <p:sldId id="323" r:id="rId15"/>
    <p:sldId id="346" r:id="rId16"/>
    <p:sldId id="325" r:id="rId17"/>
    <p:sldId id="326" r:id="rId18"/>
    <p:sldId id="324" r:id="rId19"/>
    <p:sldId id="327" r:id="rId20"/>
    <p:sldId id="328" r:id="rId21"/>
    <p:sldId id="329" r:id="rId22"/>
    <p:sldId id="330" r:id="rId23"/>
    <p:sldId id="342" r:id="rId24"/>
    <p:sldId id="341" r:id="rId25"/>
    <p:sldId id="344" r:id="rId26"/>
    <p:sldId id="345" r:id="rId27"/>
    <p:sldId id="340" r:id="rId28"/>
    <p:sldId id="343" r:id="rId29"/>
    <p:sldId id="332" r:id="rId30"/>
    <p:sldId id="333" r:id="rId31"/>
    <p:sldId id="334" r:id="rId32"/>
    <p:sldId id="353" r:id="rId33"/>
    <p:sldId id="347" r:id="rId34"/>
    <p:sldId id="355" r:id="rId35"/>
    <p:sldId id="348" r:id="rId36"/>
    <p:sldId id="349" r:id="rId37"/>
    <p:sldId id="335" r:id="rId38"/>
    <p:sldId id="337" r:id="rId39"/>
    <p:sldId id="352" r:id="rId40"/>
    <p:sldId id="338" r:id="rId41"/>
    <p:sldId id="339" r:id="rId42"/>
    <p:sldId id="350" r:id="rId43"/>
    <p:sldId id="35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95" autoAdjust="0"/>
    <p:restoredTop sz="96242" autoAdjust="0"/>
  </p:normalViewPr>
  <p:slideViewPr>
    <p:cSldViewPr snapToGrid="0">
      <p:cViewPr varScale="1">
        <p:scale>
          <a:sx n="114" d="100"/>
          <a:sy n="114" d="100"/>
        </p:scale>
        <p:origin x="100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84"/>
    </p:cViewPr>
  </p:sorterViewPr>
  <p:notesViewPr>
    <p:cSldViewPr snapToGrid="0">
      <p:cViewPr varScale="1">
        <p:scale>
          <a:sx n="76" d="100"/>
          <a:sy n="76" d="100"/>
        </p:scale>
        <p:origin x="25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00FC0-9E7A-4C53-8A3B-3C3C9A736C42}" type="datetimeFigureOut">
              <a:rPr lang="en-US" smtClean="0"/>
              <a:t>26-Mar-21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8944F-81ED-4843-A3E6-D41A69087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1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122B6-E47E-4A80-A9F3-23FD10D674FE}" type="datetimeFigureOut">
              <a:rPr lang="en-US" smtClean="0"/>
              <a:t>26-Mar-21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1C5CE-222C-4659-9A99-B99FC42A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2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pPr/>
              <a:t>26-Mar-21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26-Mar-21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26-Mar-21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9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26-Mar-21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26-Mar-21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8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26-Mar-21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3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26-Mar-21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9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25"/>
            <a:ext cx="10972800" cy="1600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26-Mar-21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26-Mar-21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26-Mar-21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26-Mar-21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349BF3EA-1A78-4F07-BDC0-C8A1BD461199}" type="datetimeFigureOut">
              <a:rPr lang="en-US" smtClean="0"/>
              <a:pPr/>
              <a:t>26-Mar-21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lnSpc>
          <a:spcPts val="4800"/>
        </a:lnSpc>
        <a:spcBef>
          <a:spcPct val="0"/>
        </a:spcBef>
        <a:buNone/>
        <a:defRPr sz="4800" kern="1200"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624DD-42AC-4D03-9826-7E0ED8A2A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97079"/>
            <a:ext cx="10972800" cy="1600200"/>
          </a:xfrm>
        </p:spPr>
        <p:txBody>
          <a:bodyPr/>
          <a:lstStyle/>
          <a:p>
            <a:r>
              <a:rPr lang="en-US" dirty="0"/>
              <a:t>04 — Lambda Built-In Functional Interfaces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F85830D-465B-4F63-9A00-61B652B52778}"/>
              </a:ext>
            </a:extLst>
          </p:cNvPr>
          <p:cNvSpPr txBox="1">
            <a:spLocks/>
          </p:cNvSpPr>
          <p:nvPr/>
        </p:nvSpPr>
        <p:spPr>
          <a:xfrm>
            <a:off x="613950" y="338219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05 — Java Stream API</a:t>
            </a:r>
          </a:p>
        </p:txBody>
      </p:sp>
    </p:spTree>
    <p:extLst>
      <p:ext uri="{BB962C8B-B14F-4D97-AF65-F5344CB8AC3E}">
        <p14:creationId xmlns:p14="http://schemas.microsoft.com/office/powerpoint/2010/main" val="104930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4700" dirty="0" err="1">
                <a:solidFill>
                  <a:srgbClr val="0070C0"/>
                </a:solidFill>
                <a:latin typeface="Consolas" panose="020B0609020204030204" pitchFamily="49" charset="0"/>
              </a:rPr>
              <a:t>java.util.function</a:t>
            </a:r>
            <a:r>
              <a:rPr lang="en-US" dirty="0"/>
              <a:t> Package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32C98D-8EB5-42AF-89EE-9B9A5BA7793C}"/>
              </a:ext>
            </a:extLst>
          </p:cNvPr>
          <p:cNvSpPr txBox="1"/>
          <p:nvPr/>
        </p:nvSpPr>
        <p:spPr>
          <a:xfrm>
            <a:off x="609600" y="1740977"/>
            <a:ext cx="430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Also offers: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0E86E-3068-49F8-AD1E-2B18C5C79B16}"/>
              </a:ext>
            </a:extLst>
          </p:cNvPr>
          <p:cNvSpPr txBox="1"/>
          <p:nvPr/>
        </p:nvSpPr>
        <p:spPr>
          <a:xfrm>
            <a:off x="953729" y="2560887"/>
            <a:ext cx="594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primitive specializations</a:t>
            </a:r>
            <a:endParaRPr lang="en-US" sz="1700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8918C-8D52-42C2-9CB6-C925430A918C}"/>
              </a:ext>
            </a:extLst>
          </p:cNvPr>
          <p:cNvSpPr txBox="1"/>
          <p:nvPr/>
        </p:nvSpPr>
        <p:spPr>
          <a:xfrm>
            <a:off x="953730" y="4471639"/>
            <a:ext cx="364714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binary alternatives, e.g.:</a:t>
            </a:r>
          </a:p>
          <a:p>
            <a:pPr>
              <a:spcBef>
                <a:spcPts val="600"/>
              </a:spcBef>
            </a:pP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BiFunction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&lt;T,U,R&gt;</a:t>
            </a:r>
            <a:b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BinaryOperator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&lt;T&gt;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32005-C95E-4F81-A2D7-67A8289CB2AC}"/>
              </a:ext>
            </a:extLst>
          </p:cNvPr>
          <p:cNvSpPr txBox="1"/>
          <p:nvPr/>
        </p:nvSpPr>
        <p:spPr>
          <a:xfrm>
            <a:off x="966790" y="2904879"/>
            <a:ext cx="633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to consume a primitive: 	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DoubleFunction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&lt;R&gt;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0DC2CC-8D24-4600-A8BE-0076C484C8A5}"/>
              </a:ext>
            </a:extLst>
          </p:cNvPr>
          <p:cNvSpPr txBox="1"/>
          <p:nvPr/>
        </p:nvSpPr>
        <p:spPr>
          <a:xfrm>
            <a:off x="966791" y="3061621"/>
            <a:ext cx="1062867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D5A01A-3B8B-4A90-8114-1D535C39EE5F}"/>
              </a:ext>
            </a:extLst>
          </p:cNvPr>
          <p:cNvSpPr txBox="1"/>
          <p:nvPr/>
        </p:nvSpPr>
        <p:spPr>
          <a:xfrm>
            <a:off x="971144" y="3266289"/>
            <a:ext cx="632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to return a primitive: 	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ToDoubleFunction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&lt;T&gt;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190640-2049-4D99-8AD0-65A0A0C45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783" y="2680082"/>
            <a:ext cx="3647532" cy="4058521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63168FA-A953-4FE8-B83E-79EA5DB2B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750" y="3065185"/>
            <a:ext cx="5074023" cy="3384644"/>
          </a:xfrm>
          <a:prstGeom prst="rect">
            <a:avLst/>
          </a:prstGeom>
          <a:effectLst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238149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/>
      <p:bldP spid="12" grpId="0" build="p"/>
      <p:bldP spid="13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Stream Pipelines: a Bird's-Eye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1553497"/>
            <a:ext cx="106286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stream pipeline is made up of: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953729" y="2138272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e.g., produced by 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stream()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generate()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iterate()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of()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range()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…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953729" y="2507604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 or more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intermediate operations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e.g., 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peek()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map()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filter()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distinct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limit()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…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609600" y="3335527"/>
            <a:ext cx="1062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in nature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953729" y="3920302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 storage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16544-CCC4-4E0A-B121-19A97FFB86C7}"/>
              </a:ext>
            </a:extLst>
          </p:cNvPr>
          <p:cNvSpPr txBox="1"/>
          <p:nvPr/>
        </p:nvSpPr>
        <p:spPr>
          <a:xfrm>
            <a:off x="953729" y="4289634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possibly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unbounded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3E71F-7E66-4A19-960E-2AC9D98A0316}"/>
              </a:ext>
            </a:extLst>
          </p:cNvPr>
          <p:cNvSpPr txBox="1"/>
          <p:nvPr/>
        </p:nvSpPr>
        <p:spPr>
          <a:xfrm>
            <a:off x="962434" y="4642855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either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stateless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stateful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9856FD-8B66-45CC-80C4-98D9EF9CA3AC}"/>
              </a:ext>
            </a:extLst>
          </p:cNvPr>
          <p:cNvSpPr txBox="1"/>
          <p:nvPr/>
        </p:nvSpPr>
        <p:spPr>
          <a:xfrm>
            <a:off x="962434" y="5012187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2BD25B-C293-4FB2-8549-9B6DBC632864}"/>
              </a:ext>
            </a:extLst>
          </p:cNvPr>
          <p:cNvSpPr txBox="1"/>
          <p:nvPr/>
        </p:nvSpPr>
        <p:spPr>
          <a:xfrm>
            <a:off x="958078" y="2895137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single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terminal operation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e.g., </a:t>
            </a:r>
            <a:r>
              <a:rPr lang="en-US" sz="1700" dirty="0" err="1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allMatch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collect()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reduce()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 err="1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forEach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…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918AA6-E891-4256-8446-4A8A8F06647F}"/>
              </a:ext>
            </a:extLst>
          </p:cNvPr>
          <p:cNvSpPr txBox="1"/>
          <p:nvPr/>
        </p:nvSpPr>
        <p:spPr>
          <a:xfrm>
            <a:off x="962434" y="5841723"/>
            <a:ext cx="344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lazy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7B978-FF9F-4646-8A3F-CCF52AE736D7}"/>
              </a:ext>
            </a:extLst>
          </p:cNvPr>
          <p:cNvSpPr txBox="1"/>
          <p:nvPr/>
        </p:nvSpPr>
        <p:spPr>
          <a:xfrm>
            <a:off x="966785" y="5443520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or may not have an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encounter order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A9546E-E254-4D5E-9A13-B5D28076BFD1}"/>
              </a:ext>
            </a:extLst>
          </p:cNvPr>
          <p:cNvGrpSpPr/>
          <p:nvPr/>
        </p:nvGrpSpPr>
        <p:grpSpPr>
          <a:xfrm>
            <a:off x="7345819" y="3852857"/>
            <a:ext cx="4184332" cy="2327332"/>
            <a:chOff x="6178868" y="3852857"/>
            <a:chExt cx="4184332" cy="2327332"/>
          </a:xfrm>
        </p:grpSpPr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942140BF-09D2-4F70-A384-8440706036A9}"/>
                </a:ext>
              </a:extLst>
            </p:cNvPr>
            <p:cNvSpPr/>
            <p:nvPr/>
          </p:nvSpPr>
          <p:spPr>
            <a:xfrm>
              <a:off x="6514011" y="3852857"/>
              <a:ext cx="3849189" cy="2327332"/>
            </a:xfrm>
            <a:prstGeom prst="wedgeEllipseCallout">
              <a:avLst>
                <a:gd name="adj1" fmla="val -34549"/>
                <a:gd name="adj2" fmla="val 30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D103EB-437E-4A19-8630-DA398B6F7859}"/>
                </a:ext>
              </a:extLst>
            </p:cNvPr>
            <p:cNvSpPr txBox="1"/>
            <p:nvPr/>
          </p:nvSpPr>
          <p:spPr>
            <a:xfrm>
              <a:off x="6178868" y="4546590"/>
              <a:ext cx="4075611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>
                <a:spcAft>
                  <a:spcPts val="600"/>
                </a:spcAft>
              </a:pPr>
              <a:r>
                <a:rPr lang="en-US" altLang="en-US" sz="17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Lazy operations:</a:t>
              </a:r>
            </a:p>
            <a:p>
              <a:pPr lvl="2"/>
              <a:r>
                <a:rPr lang="en-US" altLang="en-US" b="1" dirty="0">
                  <a:solidFill>
                    <a:srgbClr val="00B050"/>
                  </a:solidFill>
                </a:rPr>
                <a:t>Can be optimized</a:t>
              </a:r>
            </a:p>
            <a:p>
              <a:pPr lvl="2"/>
              <a:r>
                <a:rPr lang="en-US" altLang="en-US" b="1" dirty="0">
                  <a:solidFill>
                    <a:srgbClr val="00B050"/>
                  </a:solidFill>
                </a:rPr>
                <a:t>Perform only required work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98C1CBD-1F11-41B4-AC0D-B11EBE90C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311" y="2421463"/>
            <a:ext cx="4814510" cy="4250253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319983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7" grpId="0" build="p"/>
      <p:bldP spid="9" grpId="0"/>
      <p:bldP spid="10" grpId="0"/>
      <p:bldP spid="12" grpId="0"/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4700" dirty="0">
                <a:solidFill>
                  <a:srgbClr val="0070C0"/>
                </a:solidFill>
                <a:latin typeface="Consolas" panose="020B0609020204030204" pitchFamily="49" charset="0"/>
              </a:rPr>
              <a:t>map()</a:t>
            </a:r>
            <a:r>
              <a:rPr lang="en-US" dirty="0"/>
              <a:t>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1553497"/>
            <a:ext cx="1062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3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map</a:t>
            </a:r>
            <a:r>
              <a:rPr lang="fr-FR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fr-FR" sz="23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Function</a:t>
            </a:r>
            <a:r>
              <a:rPr lang="fr-FR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&lt;? super T,? </a:t>
            </a:r>
            <a:r>
              <a:rPr lang="fr-FR" sz="23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extends</a:t>
            </a:r>
            <a:r>
              <a:rPr lang="fr-FR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R&gt; mapper)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953729" y="2138272"/>
            <a:ext cx="651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transformation:		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names.stream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().map(Cat::new)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953729" y="2507604"/>
            <a:ext cx="639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extraction:	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map(Transaction::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getValue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6879770" y="4637673"/>
            <a:ext cx="4258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Primitive specializations: 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7223898" y="5239860"/>
            <a:ext cx="36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mapToInt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16544-CCC4-4E0A-B121-19A97FFB86C7}"/>
              </a:ext>
            </a:extLst>
          </p:cNvPr>
          <p:cNvSpPr txBox="1"/>
          <p:nvPr/>
        </p:nvSpPr>
        <p:spPr>
          <a:xfrm>
            <a:off x="7223898" y="5670155"/>
            <a:ext cx="36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mapToLong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3E71F-7E66-4A19-960E-2AC9D98A0316}"/>
              </a:ext>
            </a:extLst>
          </p:cNvPr>
          <p:cNvSpPr txBox="1"/>
          <p:nvPr/>
        </p:nvSpPr>
        <p:spPr>
          <a:xfrm>
            <a:off x="7223898" y="6066910"/>
            <a:ext cx="36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mapToDouble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C88CE0-C684-4C42-BD03-50BB196D0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3202566"/>
            <a:ext cx="4762500" cy="3152775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D965B2-9F61-47C8-8DB2-69ED34967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510" y="1362025"/>
            <a:ext cx="3918019" cy="3072084"/>
          </a:xfrm>
          <a:prstGeom prst="rect">
            <a:avLst/>
          </a:prstGeom>
          <a:effectLst>
            <a:softEdge rad="165100"/>
          </a:effectLst>
        </p:spPr>
      </p:pic>
    </p:spTree>
    <p:extLst>
      <p:ext uri="{BB962C8B-B14F-4D97-AF65-F5344CB8AC3E}">
        <p14:creationId xmlns:p14="http://schemas.microsoft.com/office/powerpoint/2010/main" val="303525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7" grpId="0" build="p"/>
      <p:bldP spid="8" grpId="0" build="p"/>
      <p:bldP spid="9" grpId="0" build="p"/>
      <p:bldP spid="10" grpId="0" build="p"/>
      <p:bldP spid="1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Taking a </a:t>
            </a:r>
            <a:r>
              <a:rPr lang="en-US" sz="4700" dirty="0">
                <a:solidFill>
                  <a:srgbClr val="0070C0"/>
                </a:solidFill>
                <a:latin typeface="Consolas" panose="020B0609020204030204" pitchFamily="49" charset="0"/>
              </a:rPr>
              <a:t>peek()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2006344"/>
            <a:ext cx="628758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3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peek</a:t>
            </a:r>
            <a:r>
              <a:rPr lang="fr-FR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(Consumer&lt;? super T&gt; action)</a:t>
            </a:r>
            <a:endParaRPr lang="en-US" sz="2300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6586890" y="4888340"/>
            <a:ext cx="5486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peek()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 performs the operation specified by the lambda expression and returns the elements to the stream.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88C76-045F-46BD-95A1-0C65851B15CD}"/>
              </a:ext>
            </a:extLst>
          </p:cNvPr>
          <p:cNvSpPr txBox="1"/>
          <p:nvPr/>
        </p:nvSpPr>
        <p:spPr>
          <a:xfrm>
            <a:off x="6586890" y="4096283"/>
            <a:ext cx="5974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Resembles the 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tee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command in Unix 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EDE30B-E218-4C43-B0F9-2A46ED567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14" y="3271822"/>
            <a:ext cx="5031486" cy="2834640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53E573-C606-43CF-81B4-94976DCF3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548" y="1566845"/>
            <a:ext cx="3314763" cy="2205824"/>
          </a:xfrm>
          <a:prstGeom prst="rect">
            <a:avLst/>
          </a:prstGeom>
          <a:effectLst>
            <a:softEdge rad="279400"/>
          </a:effectLst>
        </p:spPr>
      </p:pic>
    </p:spTree>
    <p:extLst>
      <p:ext uri="{BB962C8B-B14F-4D97-AF65-F5344CB8AC3E}">
        <p14:creationId xmlns:p14="http://schemas.microsoft.com/office/powerpoint/2010/main" val="30864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build="p"/>
      <p:bldP spid="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Short-circuiting Ops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2333898" y="1840880"/>
            <a:ext cx="7045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not evaluate the predicate on all elements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2678027" y="2425655"/>
            <a:ext cx="441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allMatch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2678027" y="2794987"/>
            <a:ext cx="441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noneMatch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2333897" y="4035180"/>
            <a:ext cx="4415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Nondeterministic behavior 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2678027" y="4619955"/>
            <a:ext cx="441524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findFirst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16544-CCC4-4E0A-B121-19A97FFB86C7}"/>
              </a:ext>
            </a:extLst>
          </p:cNvPr>
          <p:cNvSpPr txBox="1"/>
          <p:nvPr/>
        </p:nvSpPr>
        <p:spPr>
          <a:xfrm>
            <a:off x="2678027" y="5006705"/>
            <a:ext cx="441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findAny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3E71F-7E66-4A19-960E-2AC9D98A0316}"/>
              </a:ext>
            </a:extLst>
          </p:cNvPr>
          <p:cNvSpPr txBox="1"/>
          <p:nvPr/>
        </p:nvSpPr>
        <p:spPr>
          <a:xfrm>
            <a:off x="2678027" y="5403463"/>
            <a:ext cx="441524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anyMatch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3DD192-2FE5-45B6-9368-43C21F845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8615" y="-618316"/>
            <a:ext cx="829945" cy="618309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55300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7" grpId="0" build="p"/>
      <p:bldP spid="8" grpId="0" build="p"/>
      <p:bldP spid="9" grpId="0" build="p"/>
      <p:bldP spid="10" grpId="0" build="p"/>
      <p:bldP spid="1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Short-circuiting Ops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2333898" y="1840880"/>
            <a:ext cx="7045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not evaluate the predicate on all elements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2678027" y="2425655"/>
            <a:ext cx="441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allMatch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2678027" y="2794987"/>
            <a:ext cx="441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noneMatch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2333897" y="4035180"/>
            <a:ext cx="4415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Nondeterministic behavior 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2678027" y="4619955"/>
            <a:ext cx="441524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findFirst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16544-CCC4-4E0A-B121-19A97FFB86C7}"/>
              </a:ext>
            </a:extLst>
          </p:cNvPr>
          <p:cNvSpPr txBox="1"/>
          <p:nvPr/>
        </p:nvSpPr>
        <p:spPr>
          <a:xfrm>
            <a:off x="2678027" y="5006705"/>
            <a:ext cx="441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findAny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3E71F-7E66-4A19-960E-2AC9D98A0316}"/>
              </a:ext>
            </a:extLst>
          </p:cNvPr>
          <p:cNvSpPr txBox="1"/>
          <p:nvPr/>
        </p:nvSpPr>
        <p:spPr>
          <a:xfrm>
            <a:off x="2678027" y="5403463"/>
            <a:ext cx="441524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anyMatch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E40B0D-42EC-4BDD-A669-2A7C22244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970" y="2656113"/>
            <a:ext cx="5719030" cy="4260677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671786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altLang="en-US" sz="4700" dirty="0">
                <a:solidFill>
                  <a:srgbClr val="0070C0"/>
                </a:solidFill>
                <a:latin typeface="Consolas" panose="020B0609020204030204" pitchFamily="49" charset="0"/>
              </a:rPr>
              <a:t>Optional</a:t>
            </a:r>
            <a:r>
              <a:rPr lang="en-US" altLang="en-US" dirty="0"/>
              <a:t> Class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1553497"/>
            <a:ext cx="7053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Optional&lt;T&gt;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953729" y="2138272"/>
            <a:ext cx="705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container object that may or may not contain a non-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null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953729" y="2507604"/>
            <a:ext cx="705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a value is present, 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isPresent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returns 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true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953730" y="2904362"/>
            <a:ext cx="293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get()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returns the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16544-CCC4-4E0A-B121-19A97FFB86C7}"/>
              </a:ext>
            </a:extLst>
          </p:cNvPr>
          <p:cNvSpPr txBox="1"/>
          <p:nvPr/>
        </p:nvSpPr>
        <p:spPr>
          <a:xfrm>
            <a:off x="953729" y="3273694"/>
            <a:ext cx="705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Lives in 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java.util</a:t>
            </a:r>
            <a:endParaRPr lang="en-US" sz="1700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88C76-045F-46BD-95A1-0C65851B15CD}"/>
              </a:ext>
            </a:extLst>
          </p:cNvPr>
          <p:cNvSpPr txBox="1"/>
          <p:nvPr/>
        </p:nvSpPr>
        <p:spPr>
          <a:xfrm>
            <a:off x="609600" y="4200375"/>
            <a:ext cx="7053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Primitive specializations: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3E71F-7E66-4A19-960E-2AC9D98A0316}"/>
              </a:ext>
            </a:extLst>
          </p:cNvPr>
          <p:cNvSpPr txBox="1"/>
          <p:nvPr/>
        </p:nvSpPr>
        <p:spPr>
          <a:xfrm>
            <a:off x="953729" y="4785150"/>
            <a:ext cx="70539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OptionalInt</a:t>
            </a:r>
            <a:endParaRPr lang="en-US" sz="1700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9856FD-8B66-45CC-80C4-98D9EF9CA3AC}"/>
              </a:ext>
            </a:extLst>
          </p:cNvPr>
          <p:cNvSpPr txBox="1"/>
          <p:nvPr/>
        </p:nvSpPr>
        <p:spPr>
          <a:xfrm>
            <a:off x="953729" y="5154482"/>
            <a:ext cx="705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OptionalLong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7A1390-C1BD-43EE-B212-0987EE4DE689}"/>
              </a:ext>
            </a:extLst>
          </p:cNvPr>
          <p:cNvSpPr txBox="1"/>
          <p:nvPr/>
        </p:nvSpPr>
        <p:spPr>
          <a:xfrm>
            <a:off x="958077" y="5524602"/>
            <a:ext cx="705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OptionalDouble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3AD808-98C3-42E4-B185-A9203AECA17F}"/>
              </a:ext>
            </a:extLst>
          </p:cNvPr>
          <p:cNvSpPr txBox="1"/>
          <p:nvPr/>
        </p:nvSpPr>
        <p:spPr>
          <a:xfrm>
            <a:off x="3614055" y="2909278"/>
            <a:ext cx="2939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can be tricky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D5E8CB-8ADB-42A6-BF2D-0A3DFF636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206" y="3257736"/>
            <a:ext cx="5879598" cy="327577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4845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7" grpId="0" build="p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altLang="en-US" sz="4700" dirty="0">
                <a:solidFill>
                  <a:srgbClr val="0070C0"/>
                </a:solidFill>
                <a:latin typeface="Consolas" panose="020B0609020204030204" pitchFamily="49" charset="0"/>
              </a:rPr>
              <a:t>Optional</a:t>
            </a:r>
            <a:r>
              <a:rPr lang="en-US" altLang="en-US" dirty="0"/>
              <a:t> Class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1553497"/>
            <a:ext cx="5744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 that return an 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Optional&lt;T&gt;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953730" y="2209264"/>
            <a:ext cx="3174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find***()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953730" y="2596014"/>
            <a:ext cx="31741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min() / max()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82471E-A822-4ADB-A59B-30A2D06EBC53}"/>
              </a:ext>
            </a:extLst>
          </p:cNvPr>
          <p:cNvSpPr txBox="1"/>
          <p:nvPr/>
        </p:nvSpPr>
        <p:spPr>
          <a:xfrm>
            <a:off x="7802881" y="3429000"/>
            <a:ext cx="2821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err="1"/>
              <a:t>Fimi</a:t>
            </a:r>
            <a:r>
              <a:rPr lang="en-US" sz="3600" i="1" dirty="0"/>
              <a:t> mare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21FC51-8C17-4CA9-B2FA-B5609D6397DD}"/>
              </a:ext>
            </a:extLst>
          </p:cNvPr>
          <p:cNvSpPr txBox="1"/>
          <p:nvPr/>
        </p:nvSpPr>
        <p:spPr>
          <a:xfrm>
            <a:off x="949372" y="3009670"/>
            <a:ext cx="50856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reduce(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BinaryOperator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&lt;T&gt; accumulator)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1BDCAF-FE88-4CB4-B323-0904B7952D41}"/>
              </a:ext>
            </a:extLst>
          </p:cNvPr>
          <p:cNvSpPr txBox="1"/>
          <p:nvPr/>
        </p:nvSpPr>
        <p:spPr>
          <a:xfrm>
            <a:off x="958083" y="5304503"/>
            <a:ext cx="31741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average()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CB627C-2905-4CA5-A4F0-14562745D9FF}"/>
              </a:ext>
            </a:extLst>
          </p:cNvPr>
          <p:cNvSpPr txBox="1"/>
          <p:nvPr/>
        </p:nvSpPr>
        <p:spPr>
          <a:xfrm>
            <a:off x="613951" y="4666820"/>
            <a:ext cx="6065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Stream's primitive specializations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7313B0-2906-4FE6-AD6B-9722912A5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609" y="1965514"/>
            <a:ext cx="5744391" cy="3829594"/>
          </a:xfrm>
          <a:prstGeom prst="rect">
            <a:avLst/>
          </a:prstGeom>
          <a:effectLst>
            <a:softEdge rad="241300"/>
          </a:effectLst>
        </p:spPr>
      </p:pic>
    </p:spTree>
    <p:extLst>
      <p:ext uri="{BB962C8B-B14F-4D97-AF65-F5344CB8AC3E}">
        <p14:creationId xmlns:p14="http://schemas.microsoft.com/office/powerpoint/2010/main" val="33094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7" grpId="0" build="p"/>
      <p:bldP spid="14" grpId="0"/>
      <p:bldP spid="15" grpId="0" build="p"/>
      <p:bldP spid="17" grpId="0" build="p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Data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1" y="1518852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ja-JP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 down to a single value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953730" y="2103627"/>
            <a:ext cx="54864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max(Comparator&lt;? super T&gt; comparator)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953730" y="2516504"/>
            <a:ext cx="54864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min(Comparator&lt;? super T&gt; comparator)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953730" y="2913074"/>
            <a:ext cx="266903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count()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882D22-85F2-4353-94DF-757644593A93}"/>
              </a:ext>
            </a:extLst>
          </p:cNvPr>
          <p:cNvSpPr txBox="1"/>
          <p:nvPr/>
        </p:nvSpPr>
        <p:spPr>
          <a:xfrm>
            <a:off x="6077494" y="1561938"/>
            <a:ext cx="5329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Sorting: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97C389-59EC-4455-A8FF-2B824503F6E6}"/>
              </a:ext>
            </a:extLst>
          </p:cNvPr>
          <p:cNvSpPr txBox="1"/>
          <p:nvPr/>
        </p:nvSpPr>
        <p:spPr>
          <a:xfrm>
            <a:off x="6421623" y="2109255"/>
            <a:ext cx="532950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sorted() 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  <a:sym typeface="Wingdings" panose="05000000000000000000" pitchFamily="2" charset="2"/>
              </a:rPr>
              <a:t> presumes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ordering</a:t>
            </a:r>
            <a:endParaRPr lang="en-US" sz="1700" i="1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DC3E96-4AFD-436D-A2CC-5B37AA21D58A}"/>
              </a:ext>
            </a:extLst>
          </p:cNvPr>
          <p:cNvSpPr txBox="1"/>
          <p:nvPr/>
        </p:nvSpPr>
        <p:spPr>
          <a:xfrm>
            <a:off x="6421623" y="2516045"/>
            <a:ext cx="532950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sorted(Comparator&lt;? super T&gt; comparator)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6FC002-CD23-4053-A814-6C9B3768D9C6}"/>
              </a:ext>
            </a:extLst>
          </p:cNvPr>
          <p:cNvSpPr txBox="1"/>
          <p:nvPr/>
        </p:nvSpPr>
        <p:spPr>
          <a:xfrm>
            <a:off x="609601" y="4271457"/>
            <a:ext cx="424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Comparator&lt;T&gt;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updates: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D6F377-DC05-4163-8953-BCFEABD121CC}"/>
              </a:ext>
            </a:extLst>
          </p:cNvPr>
          <p:cNvSpPr txBox="1"/>
          <p:nvPr/>
        </p:nvSpPr>
        <p:spPr>
          <a:xfrm>
            <a:off x="953730" y="4856232"/>
            <a:ext cx="73542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7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comparing(Function&lt;? super T,? extends U&gt; </a:t>
            </a:r>
            <a:r>
              <a:rPr lang="en-US" alt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keyExtractor</a:t>
            </a:r>
            <a:r>
              <a:rPr lang="en-US" altLang="en-US" sz="17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endParaRPr lang="en-US" sz="1700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A7C8B23-85B2-427B-A231-50978679538B}"/>
              </a:ext>
            </a:extLst>
          </p:cNvPr>
          <p:cNvGrpSpPr/>
          <p:nvPr/>
        </p:nvGrpSpPr>
        <p:grpSpPr>
          <a:xfrm>
            <a:off x="953730" y="3309644"/>
            <a:ext cx="5255483" cy="750513"/>
            <a:chOff x="953730" y="3309644"/>
            <a:chExt cx="5255483" cy="750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D3E71F-7E66-4A19-960E-2AC9D98A0316}"/>
                </a:ext>
              </a:extLst>
            </p:cNvPr>
            <p:cNvSpPr txBox="1"/>
            <p:nvPr/>
          </p:nvSpPr>
          <p:spPr>
            <a:xfrm>
              <a:off x="953730" y="3309644"/>
              <a:ext cx="206814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700" dirty="0">
                  <a:solidFill>
                    <a:srgbClr val="0070C0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average()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9856FD-8B66-45CC-80C4-98D9EF9CA3AC}"/>
                </a:ext>
              </a:extLst>
            </p:cNvPr>
            <p:cNvSpPr txBox="1"/>
            <p:nvPr/>
          </p:nvSpPr>
          <p:spPr>
            <a:xfrm>
              <a:off x="953730" y="3706214"/>
              <a:ext cx="115374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700" dirty="0">
                  <a:solidFill>
                    <a:srgbClr val="0070C0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sum()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62768AF8-CD97-4E2B-B726-7ECE2326FB9F}"/>
                </a:ext>
              </a:extLst>
            </p:cNvPr>
            <p:cNvSpPr/>
            <p:nvPr/>
          </p:nvSpPr>
          <p:spPr>
            <a:xfrm>
              <a:off x="2473234" y="3309644"/>
              <a:ext cx="182880" cy="750513"/>
            </a:xfrm>
            <a:prstGeom prst="rightBrac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E1AEEE-337D-4F51-A182-ED59BDB6A926}"/>
                </a:ext>
              </a:extLst>
            </p:cNvPr>
            <p:cNvSpPr txBox="1"/>
            <p:nvPr/>
          </p:nvSpPr>
          <p:spPr>
            <a:xfrm>
              <a:off x="2744289" y="3474107"/>
              <a:ext cx="34649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Arial" panose="020B0604020202020204" pitchFamily="34" charset="0"/>
                  <a:sym typeface="Wingdings" panose="05000000000000000000" pitchFamily="2" charset="2"/>
                </a:rPr>
                <a:t>presume primitive streams</a:t>
              </a:r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D9C99A7-6567-43E1-9E7F-558515E2F3ED}"/>
              </a:ext>
            </a:extLst>
          </p:cNvPr>
          <p:cNvSpPr txBox="1"/>
          <p:nvPr/>
        </p:nvSpPr>
        <p:spPr>
          <a:xfrm>
            <a:off x="958085" y="5296014"/>
            <a:ext cx="607844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thenComparing</a:t>
            </a:r>
            <a:r>
              <a:rPr lang="en-US" altLang="en-US" sz="17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(Comparator&lt;? super T&gt; other)</a:t>
            </a:r>
            <a:endParaRPr lang="en-US" sz="1700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FB46FC-E2FC-4489-8B85-6B8B69A040B2}"/>
              </a:ext>
            </a:extLst>
          </p:cNvPr>
          <p:cNvSpPr txBox="1"/>
          <p:nvPr/>
        </p:nvSpPr>
        <p:spPr>
          <a:xfrm>
            <a:off x="962436" y="5744508"/>
            <a:ext cx="51335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7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reversed()		</a:t>
            </a:r>
            <a:r>
              <a:rPr lang="en-US" altLang="ja-JP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of </a:t>
            </a:r>
            <a:r>
              <a:rPr lang="en-US" altLang="ja-JP" sz="17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this</a:t>
            </a:r>
            <a:r>
              <a:rPr lang="en-US" altLang="ja-JP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comparator</a:t>
            </a:r>
            <a:endParaRPr lang="en-US" sz="17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44A7D3-6DF6-4281-A547-D8FBAD282F56}"/>
              </a:ext>
            </a:extLst>
          </p:cNvPr>
          <p:cNvSpPr txBox="1"/>
          <p:nvPr/>
        </p:nvSpPr>
        <p:spPr>
          <a:xfrm>
            <a:off x="966786" y="6158168"/>
            <a:ext cx="58868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reversedOrder</a:t>
            </a:r>
            <a:r>
              <a:rPr lang="en-US" altLang="en-US" sz="17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	</a:t>
            </a:r>
            <a:r>
              <a:rPr lang="en-US" altLang="ja-JP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relates to </a:t>
            </a:r>
            <a:r>
              <a:rPr lang="en-US" altLang="ja-JP" sz="17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natural ordering</a:t>
            </a:r>
            <a:endParaRPr lang="en-US" sz="1700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F14F683-4D73-476A-A94F-4AA990678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308" y="3581372"/>
            <a:ext cx="3931103" cy="2624707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09189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7" grpId="0" build="p"/>
      <p:bldP spid="9" grpId="0" build="p"/>
      <p:bldP spid="14" grpId="0"/>
      <p:bldP spid="15" grpId="0" build="p"/>
      <p:bldP spid="16" grpId="0" build="p"/>
      <p:bldP spid="18" grpId="0"/>
      <p:bldP spid="19" grpId="0" build="p"/>
      <p:bldP spid="23" grpId="0" build="p"/>
      <p:bldP spid="24" grpId="0" build="p"/>
      <p:bldP spid="2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Reductions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1553497"/>
            <a:ext cx="284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Mutable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953729" y="2969163"/>
            <a:ext cx="5926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collect(</a:t>
            </a:r>
            <a:r>
              <a:rPr lang="ru-RU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Supplier&lt;R&gt; supplier,</a:t>
            </a:r>
            <a:endParaRPr lang="ru-RU" sz="1600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lvl="1"/>
            <a:r>
              <a:rPr lang="ru-RU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 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BiConsumer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&lt;R,? super T&gt; accumulator,</a:t>
            </a:r>
            <a:endParaRPr lang="ru-RU" sz="1600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lvl="1"/>
            <a:r>
              <a:rPr lang="ru-RU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  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BiConsumer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&lt;R,R&gt; combiner)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609601" y="4000346"/>
            <a:ext cx="2351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Immutable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988563" y="4585121"/>
            <a:ext cx="62047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reduce(</a:t>
            </a:r>
            <a:r>
              <a:rPr lang="ru-RU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BinaryOperator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&lt;T&gt; accumulator)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16544-CCC4-4E0A-B121-19A97FFB86C7}"/>
              </a:ext>
            </a:extLst>
          </p:cNvPr>
          <p:cNvSpPr txBox="1"/>
          <p:nvPr/>
        </p:nvSpPr>
        <p:spPr>
          <a:xfrm>
            <a:off x="988563" y="4954453"/>
            <a:ext cx="62047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reduce( T identity,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   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BinaryOperator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&lt;T&gt; accumulator)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3E71F-7E66-4A19-960E-2AC9D98A0316}"/>
              </a:ext>
            </a:extLst>
          </p:cNvPr>
          <p:cNvSpPr txBox="1"/>
          <p:nvPr/>
        </p:nvSpPr>
        <p:spPr>
          <a:xfrm>
            <a:off x="988563" y="5629892"/>
            <a:ext cx="620471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reduce( U </a:t>
            </a:r>
            <a:r>
              <a:rPr lang="es-E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identity</a:t>
            </a:r>
            <a:r>
              <a:rPr lang="es-E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 lvl="1"/>
            <a:r>
              <a:rPr lang="es-E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   </a:t>
            </a:r>
            <a:r>
              <a:rPr lang="es-E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BiFunction</a:t>
            </a:r>
            <a:r>
              <a:rPr lang="es-E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&lt;U,? super T,U&gt; </a:t>
            </a:r>
            <a:r>
              <a:rPr lang="es-E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accumulator</a:t>
            </a:r>
            <a:r>
              <a:rPr lang="es-E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r>
              <a:rPr lang="es-E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   </a:t>
            </a:r>
            <a:r>
              <a:rPr lang="es-E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BinaryOperator</a:t>
            </a:r>
            <a:r>
              <a:rPr lang="es-E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&lt;U&gt; </a:t>
            </a:r>
            <a:r>
              <a:rPr lang="es-E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combiner</a:t>
            </a:r>
            <a:r>
              <a:rPr lang="es-E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FB8BEB-EE5D-4405-B6A5-B0428D21804C}"/>
              </a:ext>
            </a:extLst>
          </p:cNvPr>
          <p:cNvGrpSpPr/>
          <p:nvPr/>
        </p:nvGrpSpPr>
        <p:grpSpPr>
          <a:xfrm>
            <a:off x="949372" y="2138272"/>
            <a:ext cx="6243908" cy="760431"/>
            <a:chOff x="949372" y="2138272"/>
            <a:chExt cx="6243908" cy="7604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568238-1446-467E-BBF7-1CEEF3874BFD}"/>
                </a:ext>
              </a:extLst>
            </p:cNvPr>
            <p:cNvSpPr txBox="1"/>
            <p:nvPr/>
          </p:nvSpPr>
          <p:spPr>
            <a:xfrm>
              <a:off x="953729" y="2138272"/>
              <a:ext cx="6239551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700" dirty="0">
                  <a:solidFill>
                    <a:srgbClr val="0070C0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collect(Collector&lt;? super T,A,R&gt; collector)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D28BB8-7437-435A-AC21-20F00D9EEBB5}"/>
                </a:ext>
              </a:extLst>
            </p:cNvPr>
            <p:cNvSpPr txBox="1"/>
            <p:nvPr/>
          </p:nvSpPr>
          <p:spPr>
            <a:xfrm>
              <a:off x="949372" y="2529371"/>
              <a:ext cx="5677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Ex.: </a:t>
              </a:r>
              <a:r>
                <a:rPr lang="en-US" sz="1700" dirty="0">
                  <a:solidFill>
                    <a:srgbClr val="0070C0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stream().collect(</a:t>
              </a:r>
              <a:r>
                <a:rPr lang="en-US" sz="1700" dirty="0" err="1">
                  <a:solidFill>
                    <a:srgbClr val="0070C0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Collectors.toList</a:t>
              </a:r>
              <a:r>
                <a:rPr lang="en-US" sz="1700" dirty="0">
                  <a:solidFill>
                    <a:srgbClr val="0070C0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())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005BAB9-1D9A-47BB-856B-00794B806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223" y="2472002"/>
            <a:ext cx="5109599" cy="3406399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C22B67-8116-40A2-AE85-08E76DE46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131" y="2532484"/>
            <a:ext cx="5837607" cy="3276561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247283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0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altLang="en-US" dirty="0">
                <a:solidFill>
                  <a:schemeClr val="accent1">
                    <a:lumMod val="50000"/>
                  </a:schemeClr>
                </a:solidFill>
              </a:rPr>
              <a:t>Java Streams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1553497"/>
            <a:ext cx="1062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1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—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en-US" sz="2400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 API: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866FC9-9FC4-4930-B3E3-9B4CFBBE880C}"/>
              </a:ext>
            </a:extLst>
          </p:cNvPr>
          <p:cNvSpPr txBox="1"/>
          <p:nvPr/>
        </p:nvSpPr>
        <p:spPr>
          <a:xfrm>
            <a:off x="478971" y="1904743"/>
            <a:ext cx="11268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0763" lvl="2" indent="-331788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–"/>
            </a:pPr>
            <a:r>
              <a:rPr lang="en-US" altLang="en-US" sz="2400" kern="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java.util.stream</a:t>
            </a:r>
            <a:endParaRPr lang="en-US" altLang="en-US" sz="2400" kern="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79102F-6C0E-4C93-9234-B7D68F5A8D26}"/>
              </a:ext>
            </a:extLst>
          </p:cNvPr>
          <p:cNvSpPr txBox="1"/>
          <p:nvPr/>
        </p:nvSpPr>
        <p:spPr>
          <a:xfrm>
            <a:off x="452845" y="2333428"/>
            <a:ext cx="111382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0763" lvl="2" indent="-331788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–"/>
            </a:pPr>
            <a:r>
              <a:rPr lang="en-US" altLang="en-US" sz="2400" kern="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A sequence of elements on which methods can be called, incl. in series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9C056A-F7D2-4E2C-AAA1-96CDE8F53A9D}"/>
              </a:ext>
            </a:extLst>
          </p:cNvPr>
          <p:cNvSpPr txBox="1"/>
          <p:nvPr/>
        </p:nvSpPr>
        <p:spPr>
          <a:xfrm>
            <a:off x="600891" y="2904519"/>
            <a:ext cx="112688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1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—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en-US" sz="2400" kern="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Method chaining: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A735B-C672-466F-897E-1F160EC599B8}"/>
              </a:ext>
            </a:extLst>
          </p:cNvPr>
          <p:cNvSpPr txBox="1"/>
          <p:nvPr/>
        </p:nvSpPr>
        <p:spPr>
          <a:xfrm>
            <a:off x="478971" y="3409440"/>
            <a:ext cx="108944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0763" lvl="2" indent="-331788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–"/>
            </a:pPr>
            <a:r>
              <a:rPr lang="en-US" altLang="en-US" sz="2400" kern="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Multiple methods called within a single statement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511AEE-2163-42AE-9158-C0EC77CCE92E}"/>
              </a:ext>
            </a:extLst>
          </p:cNvPr>
          <p:cNvSpPr txBox="1"/>
          <p:nvPr/>
        </p:nvSpPr>
        <p:spPr>
          <a:xfrm>
            <a:off x="600890" y="4422079"/>
            <a:ext cx="10981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1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— </a:t>
            </a:r>
            <a:r>
              <a:rPr lang="en-US" altLang="en-US" sz="2400" kern="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Stream characteristics: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74657C-F336-451B-A466-823B1D465192}"/>
              </a:ext>
            </a:extLst>
          </p:cNvPr>
          <p:cNvSpPr txBox="1"/>
          <p:nvPr/>
        </p:nvSpPr>
        <p:spPr>
          <a:xfrm>
            <a:off x="478971" y="4870313"/>
            <a:ext cx="11390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05840" lvl="2" indent="-331788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–"/>
            </a:pPr>
            <a:r>
              <a:rPr lang="en-US" altLang="en-US" sz="2400" kern="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Immutability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EE1197-64E0-4F9C-8985-A66E15D11756}"/>
              </a:ext>
            </a:extLst>
          </p:cNvPr>
          <p:cNvSpPr txBox="1"/>
          <p:nvPr/>
        </p:nvSpPr>
        <p:spPr>
          <a:xfrm>
            <a:off x="478971" y="5327814"/>
            <a:ext cx="66968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05840" lvl="2" indent="-331788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–"/>
            </a:pPr>
            <a:r>
              <a:rPr lang="en-US" altLang="en-US" sz="2400" kern="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Disposability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0D0D0A-0937-489E-A9B8-080F80955DBC}"/>
              </a:ext>
            </a:extLst>
          </p:cNvPr>
          <p:cNvSpPr txBox="1"/>
          <p:nvPr/>
        </p:nvSpPr>
        <p:spPr>
          <a:xfrm>
            <a:off x="478970" y="5805913"/>
            <a:ext cx="101890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05840" lvl="2" indent="-331788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–"/>
            </a:pPr>
            <a:r>
              <a:rPr lang="en-US" altLang="en-US" sz="2400" kern="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Sequential by default but can be parallelized 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998E84-3296-437B-ADA3-924EA0E88563}"/>
              </a:ext>
            </a:extLst>
          </p:cNvPr>
          <p:cNvSpPr txBox="1"/>
          <p:nvPr/>
        </p:nvSpPr>
        <p:spPr>
          <a:xfrm>
            <a:off x="478966" y="3818741"/>
            <a:ext cx="8551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8975" lvl="2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</a:pPr>
            <a:r>
              <a:rPr lang="en-US" altLang="en-US" sz="2400" kern="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                           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99C494-538B-4E56-BD1F-4D04A6860C3E}"/>
              </a:ext>
            </a:extLst>
          </p:cNvPr>
          <p:cNvSpPr txBox="1"/>
          <p:nvPr/>
        </p:nvSpPr>
        <p:spPr>
          <a:xfrm>
            <a:off x="478099" y="3801331"/>
            <a:ext cx="11234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0763" lvl="2" indent="-331788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–"/>
            </a:pPr>
            <a:r>
              <a:rPr lang="en-US" altLang="en-US" sz="2400" kern="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a.k.a. "</a:t>
            </a:r>
            <a:r>
              <a:rPr lang="en-US" altLang="en-US" sz="2400" i="1" kern="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fluid API</a:t>
            </a:r>
            <a:r>
              <a:rPr lang="en-US" altLang="en-US" sz="2400" kern="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"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4F8A91-64EE-46B6-922B-2234367D7C50}"/>
              </a:ext>
            </a:extLst>
          </p:cNvPr>
          <p:cNvSpPr txBox="1"/>
          <p:nvPr/>
        </p:nvSpPr>
        <p:spPr>
          <a:xfrm>
            <a:off x="3730753" y="3805682"/>
            <a:ext cx="5900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5425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</a:pPr>
            <a:r>
              <a:rPr lang="en-US" altLang="en-US" sz="2400" kern="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(based on Builder Design Pattern)</a:t>
            </a:r>
          </a:p>
        </p:txBody>
      </p:sp>
    </p:spTree>
    <p:extLst>
      <p:ext uri="{BB962C8B-B14F-4D97-AF65-F5344CB8AC3E}">
        <p14:creationId xmlns:p14="http://schemas.microsoft.com/office/powerpoint/2010/main" val="9960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9" grpId="0"/>
      <p:bldP spid="11" grpId="0"/>
      <p:bldP spid="13" grpId="0"/>
      <p:bldP spid="15" grpId="0"/>
      <p:bldP spid="17" grpId="0"/>
      <p:bldP spid="19" grpId="0"/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4700" dirty="0">
                <a:solidFill>
                  <a:srgbClr val="0070C0"/>
                </a:solidFill>
                <a:latin typeface="Consolas" panose="020B0609020204030204" pitchFamily="49" charset="0"/>
              </a:rPr>
              <a:t>Collectors</a:t>
            </a:r>
            <a:r>
              <a:rPr lang="en-US" dirty="0"/>
              <a:t> 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1553497"/>
            <a:ext cx="91178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averagingDouble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3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ToDoubleFunction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&lt;? super T&gt; mapper)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953730" y="2138272"/>
            <a:ext cx="951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produces the arithmetic mean of a 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double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-valued function applied to the input elements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609600" y="2728886"/>
            <a:ext cx="923979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groupingBy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(Function&lt;? super T,? extends K&gt; classifier)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953730" y="3313661"/>
            <a:ext cx="979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grouping elements according to the classification function, and returning the result as a 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Map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88C76-045F-46BD-95A1-0C65851B15CD}"/>
              </a:ext>
            </a:extLst>
          </p:cNvPr>
          <p:cNvSpPr txBox="1"/>
          <p:nvPr/>
        </p:nvSpPr>
        <p:spPr>
          <a:xfrm>
            <a:off x="609601" y="3895570"/>
            <a:ext cx="810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partitioningBy(Predicate&lt;? super T&gt; predicate)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3E71F-7E66-4A19-960E-2AC9D98A0316}"/>
              </a:ext>
            </a:extLst>
          </p:cNvPr>
          <p:cNvSpPr txBox="1"/>
          <p:nvPr/>
        </p:nvSpPr>
        <p:spPr>
          <a:xfrm>
            <a:off x="953730" y="4480345"/>
            <a:ext cx="750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partitions the input elements according to the provided 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Predicate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9856FD-8B66-45CC-80C4-98D9EF9CA3AC}"/>
              </a:ext>
            </a:extLst>
          </p:cNvPr>
          <p:cNvSpPr txBox="1"/>
          <p:nvPr/>
        </p:nvSpPr>
        <p:spPr>
          <a:xfrm>
            <a:off x="953730" y="5537658"/>
            <a:ext cx="776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concatenates the input elements into a 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String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 the encounter order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983228-1BB0-4B5D-97FA-0C5F0550BF58}"/>
              </a:ext>
            </a:extLst>
          </p:cNvPr>
          <p:cNvSpPr txBox="1"/>
          <p:nvPr/>
        </p:nvSpPr>
        <p:spPr>
          <a:xfrm>
            <a:off x="613952" y="4997207"/>
            <a:ext cx="231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joining()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4A5C5-DBEE-42C3-AFED-B7A63AEF6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599" y="1776635"/>
            <a:ext cx="6114778" cy="4590160"/>
          </a:xfrm>
          <a:prstGeom prst="rect">
            <a:avLst/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15828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8" grpId="0" build="p"/>
      <p:bldP spid="9" grpId="0" build="p"/>
      <p:bldP spid="11" grpId="0" build="p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Originators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1104757" y="3479117"/>
            <a:ext cx="460057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generate(Supplier&lt;T&gt; 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1108425" y="3915350"/>
            <a:ext cx="63626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iterate(T seed, </a:t>
            </a:r>
            <a:r>
              <a:rPr lang="en-US" sz="23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UnaryOperator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&lt;T&gt; f)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88C76-045F-46BD-95A1-0C65851B15CD}"/>
              </a:ext>
            </a:extLst>
          </p:cNvPr>
          <p:cNvSpPr txBox="1"/>
          <p:nvPr/>
        </p:nvSpPr>
        <p:spPr>
          <a:xfrm>
            <a:off x="1108425" y="4370710"/>
            <a:ext cx="32480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of(T... values)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8DA70B-28D9-4ED2-BE5D-403514BA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33454"/>
            <a:ext cx="3608788" cy="5386251"/>
          </a:xfrm>
          <a:prstGeom prst="rect">
            <a:avLst/>
          </a:prstGeom>
          <a:effectLst>
            <a:softEdge rad="190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B6BAC-21C2-425C-A97C-F12B1F68A257}"/>
              </a:ext>
            </a:extLst>
          </p:cNvPr>
          <p:cNvSpPr txBox="1"/>
          <p:nvPr/>
        </p:nvSpPr>
        <p:spPr>
          <a:xfrm>
            <a:off x="609600" y="1474575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java.util.Collection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641F0-9A5E-403E-B8FF-BF1CCC7C7B44}"/>
              </a:ext>
            </a:extLst>
          </p:cNvPr>
          <p:cNvSpPr txBox="1"/>
          <p:nvPr/>
        </p:nvSpPr>
        <p:spPr>
          <a:xfrm>
            <a:off x="1123397" y="2005829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stream()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parallelStream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 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CC2DA7-64F1-4D30-8EF0-6933A23911CC}"/>
              </a:ext>
            </a:extLst>
          </p:cNvPr>
          <p:cNvSpPr txBox="1"/>
          <p:nvPr/>
        </p:nvSpPr>
        <p:spPr>
          <a:xfrm>
            <a:off x="619125" y="2979525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java.util.stream.Stream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741E5D-10D1-462D-ACE3-FED71A581957}"/>
              </a:ext>
            </a:extLst>
          </p:cNvPr>
          <p:cNvSpPr txBox="1"/>
          <p:nvPr/>
        </p:nvSpPr>
        <p:spPr>
          <a:xfrm>
            <a:off x="1113186" y="5412692"/>
            <a:ext cx="4600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lines(Path path)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4737DB-F38B-4B5F-907C-82650CFB1C81}"/>
              </a:ext>
            </a:extLst>
          </p:cNvPr>
          <p:cNvSpPr txBox="1"/>
          <p:nvPr/>
        </p:nvSpPr>
        <p:spPr>
          <a:xfrm>
            <a:off x="619125" y="49131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java.nio.file.Files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97067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0.5164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build="p"/>
      <p:bldP spid="11" grpId="0" build="p"/>
      <p:bldP spid="7" grpId="0"/>
      <p:bldP spid="9" grpId="0"/>
      <p:bldP spid="10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sz="4700" dirty="0" err="1">
                <a:solidFill>
                  <a:srgbClr val="0070C0"/>
                </a:solidFill>
                <a:latin typeface="Consolas" panose="020B0609020204030204" pitchFamily="49" charset="0"/>
              </a:rPr>
              <a:t>flatMap</a:t>
            </a:r>
            <a:r>
              <a:rPr lang="en-US" sz="47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1553497"/>
            <a:ext cx="1132114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flatMap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(Function&lt;? super T,? extends Stream&lt;? extends R&gt;&gt; mapper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6884629" y="2608494"/>
            <a:ext cx="2018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flattens data in a stream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6BF2ACD-7743-4451-93DD-5C97D2CC3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960000" flipH="1">
            <a:off x="-5213628" y="2790307"/>
            <a:ext cx="5142036" cy="29239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D0B634-C874-47ED-A2A2-9A6A5145F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413" y="4512740"/>
            <a:ext cx="2220651" cy="11501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1D76F19-2F71-409A-8817-D9788855B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0281" y="4567750"/>
            <a:ext cx="1811719" cy="2289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203251-0B75-433C-A052-D042FB625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171" y="4514222"/>
            <a:ext cx="2220651" cy="1150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435152-EC18-4581-B69D-E607DADE9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58" y="4542333"/>
            <a:ext cx="2220651" cy="115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2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41511 -0.0201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55" y="-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52109"/>
            <a:ext cx="10972800" cy="26913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8000" dirty="0">
                <a:solidFill>
                  <a:srgbClr val="0070C0"/>
                </a:solidFill>
                <a:latin typeface="Consolas" panose="020B0609020204030204" pitchFamily="49" charset="0"/>
              </a:rPr>
              <a:t>map()</a:t>
            </a:r>
            <a:br>
              <a:rPr lang="en-US" sz="8000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8800" i="1" dirty="0">
                <a:latin typeface="+mn-lt"/>
              </a:rPr>
              <a:t>vs</a:t>
            </a:r>
            <a:br>
              <a:rPr lang="en-US" sz="8800" dirty="0"/>
            </a:br>
            <a:r>
              <a:rPr lang="en-US" sz="8000" dirty="0" err="1">
                <a:solidFill>
                  <a:srgbClr val="0070C0"/>
                </a:solidFill>
                <a:latin typeface="Consolas" panose="020B0609020204030204" pitchFamily="49" charset="0"/>
              </a:rPr>
              <a:t>flatMap</a:t>
            </a:r>
            <a:r>
              <a:rPr lang="en-US" sz="80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4996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sz="4700" dirty="0">
                <a:solidFill>
                  <a:srgbClr val="0070C0"/>
                </a:solidFill>
                <a:latin typeface="Consolas" panose="020B0609020204030204" pitchFamily="49" charset="0"/>
              </a:rPr>
              <a:t>map()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405F9-CEDC-45B4-977C-1013E8101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961" y="2969538"/>
            <a:ext cx="7165470" cy="38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9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sz="4700" dirty="0">
                <a:solidFill>
                  <a:srgbClr val="0070C0"/>
                </a:solidFill>
                <a:latin typeface="Consolas" panose="020B0609020204030204" pitchFamily="49" charset="0"/>
              </a:rPr>
              <a:t>map()</a:t>
            </a:r>
          </a:p>
        </p:txBody>
      </p:sp>
      <p:pic>
        <p:nvPicPr>
          <p:cNvPr id="6" name="!!duckling">
            <a:extLst>
              <a:ext uri="{FF2B5EF4-FFF2-40B4-BE49-F238E27FC236}">
                <a16:creationId xmlns:a16="http://schemas.microsoft.com/office/drawing/2014/main" id="{69B3B168-B3C4-4103-940E-9850B9153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63336" y="2350119"/>
            <a:ext cx="2478412" cy="331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82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sz="4700" dirty="0">
                <a:solidFill>
                  <a:srgbClr val="0070C0"/>
                </a:solidFill>
                <a:latin typeface="Consolas" panose="020B0609020204030204" pitchFamily="49" charset="0"/>
              </a:rPr>
              <a:t>map()</a:t>
            </a:r>
          </a:p>
        </p:txBody>
      </p:sp>
      <p:pic>
        <p:nvPicPr>
          <p:cNvPr id="4" name="!!duckling">
            <a:extLst>
              <a:ext uri="{FF2B5EF4-FFF2-40B4-BE49-F238E27FC236}">
                <a16:creationId xmlns:a16="http://schemas.microsoft.com/office/drawing/2014/main" id="{08F2E350-63AE-4D89-8A83-0A7221C0A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144" y="1254166"/>
            <a:ext cx="3147415" cy="550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39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sz="4700" dirty="0" err="1">
                <a:solidFill>
                  <a:srgbClr val="0070C0"/>
                </a:solidFill>
                <a:latin typeface="Consolas" panose="020B0609020204030204" pitchFamily="49" charset="0"/>
              </a:rPr>
              <a:t>flatMap</a:t>
            </a:r>
            <a:r>
              <a:rPr lang="en-US" sz="47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5" name="!!cheese">
            <a:extLst>
              <a:ext uri="{FF2B5EF4-FFF2-40B4-BE49-F238E27FC236}">
                <a16:creationId xmlns:a16="http://schemas.microsoft.com/office/drawing/2014/main" id="{4EB62F1F-276A-4297-A346-0373C79E3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02" y="2379421"/>
            <a:ext cx="3764119" cy="358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0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sz="4700" dirty="0" err="1">
                <a:solidFill>
                  <a:srgbClr val="0070C0"/>
                </a:solidFill>
                <a:latin typeface="Consolas" panose="020B0609020204030204" pitchFamily="49" charset="0"/>
              </a:rPr>
              <a:t>flatMap</a:t>
            </a:r>
            <a:r>
              <a:rPr lang="en-US" sz="47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4" name="!!cheese">
            <a:extLst>
              <a:ext uri="{FF2B5EF4-FFF2-40B4-BE49-F238E27FC236}">
                <a16:creationId xmlns:a16="http://schemas.microsoft.com/office/drawing/2014/main" id="{353BEAD6-C8F4-4AB6-9DF4-0D283C311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615" y="2268267"/>
            <a:ext cx="4327665" cy="31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9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22415"/>
            <a:ext cx="10972800" cy="868364"/>
          </a:xfrm>
        </p:spPr>
        <p:txBody>
          <a:bodyPr/>
          <a:lstStyle/>
          <a:p>
            <a:r>
              <a:rPr lang="en-US" dirty="0"/>
              <a:t>Functional Approach</a:t>
            </a:r>
            <a:br>
              <a:rPr lang="en-US" dirty="0"/>
            </a:br>
            <a:r>
              <a:rPr lang="en-US" dirty="0"/>
              <a:t>to Data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8CA48-2E1B-4C27-9348-2CEF4B909C33}"/>
              </a:ext>
            </a:extLst>
          </p:cNvPr>
          <p:cNvSpPr txBox="1"/>
          <p:nvPr/>
        </p:nvSpPr>
        <p:spPr>
          <a:xfrm>
            <a:off x="2952209" y="3063368"/>
            <a:ext cx="90307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double res =  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</a:rPr>
              <a:t>employees.stream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D6126-12D6-4CDA-B9D7-E3E92BBF5391}"/>
              </a:ext>
            </a:extLst>
          </p:cNvPr>
          <p:cNvSpPr txBox="1"/>
          <p:nvPr/>
        </p:nvSpPr>
        <p:spPr>
          <a:xfrm>
            <a:off x="879567" y="1872358"/>
            <a:ext cx="4667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Suppose, we were tasked with printing out a list of the executives in our company's </a:t>
            </a:r>
            <a:r>
              <a:rPr lang="en-US" dirty="0" err="1"/>
              <a:t>SPb</a:t>
            </a:r>
            <a:r>
              <a:rPr lang="en-US" dirty="0"/>
              <a:t> branch office and tallying up their salary 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5F86A1-9EAD-4E27-9C7E-34EA23369FB7}"/>
              </a:ext>
            </a:extLst>
          </p:cNvPr>
          <p:cNvSpPr txBox="1"/>
          <p:nvPr/>
        </p:nvSpPr>
        <p:spPr>
          <a:xfrm>
            <a:off x="1924594" y="5233379"/>
            <a:ext cx="4519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chemeClr val="accent1">
                    <a:lumMod val="50000"/>
                  </a:schemeClr>
                </a:solidFill>
              </a:rPr>
              <a:t>What are the advantages?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210E2F-7C8B-4D15-9DAE-CC654A7257B0}"/>
              </a:ext>
            </a:extLst>
          </p:cNvPr>
          <p:cNvSpPr txBox="1"/>
          <p:nvPr/>
        </p:nvSpPr>
        <p:spPr>
          <a:xfrm>
            <a:off x="6583681" y="4900058"/>
            <a:ext cx="4894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</a:rPr>
              <a:t>code reads like a problem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B207-FB03-4D31-820E-5AD7062740DB}"/>
              </a:ext>
            </a:extLst>
          </p:cNvPr>
          <p:cNvSpPr txBox="1"/>
          <p:nvPr/>
        </p:nvSpPr>
        <p:spPr>
          <a:xfrm>
            <a:off x="6583681" y="5310323"/>
            <a:ext cx="4894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</a:rPr>
              <a:t>acts directly on the data set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DCACF8-D0A6-4823-B1A4-71D56A112EE1}"/>
              </a:ext>
            </a:extLst>
          </p:cNvPr>
          <p:cNvSpPr txBox="1"/>
          <p:nvPr/>
        </p:nvSpPr>
        <p:spPr>
          <a:xfrm>
            <a:off x="6583681" y="5759563"/>
            <a:ext cx="4894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</a:rPr>
              <a:t>is lazily evaluated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4C63B9-3D63-4CAF-B055-A0532DA16D25}"/>
              </a:ext>
            </a:extLst>
          </p:cNvPr>
          <p:cNvSpPr txBox="1"/>
          <p:nvPr/>
        </p:nvSpPr>
        <p:spPr>
          <a:xfrm>
            <a:off x="6583681" y="6197950"/>
            <a:ext cx="4894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</a:rPr>
              <a:t>processing can be serial or parallel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72184E-BBD8-4390-AABA-766711842E76}"/>
              </a:ext>
            </a:extLst>
          </p:cNvPr>
          <p:cNvSpPr txBox="1"/>
          <p:nvPr/>
        </p:nvSpPr>
        <p:spPr>
          <a:xfrm>
            <a:off x="2952200" y="3296764"/>
            <a:ext cx="8264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			.filter(e -&gt;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e.getCity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().equals("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SPb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"))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016F5D-9769-4D88-A352-ECE255050470}"/>
              </a:ext>
            </a:extLst>
          </p:cNvPr>
          <p:cNvSpPr txBox="1"/>
          <p:nvPr/>
        </p:nvSpPr>
        <p:spPr>
          <a:xfrm>
            <a:off x="2960913" y="3556346"/>
            <a:ext cx="9161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			.filter(e -&gt;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e.getRole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().equals(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Role.EXECUTIVE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4C64A-C386-47E1-A243-F0A00C896FD6}"/>
              </a:ext>
            </a:extLst>
          </p:cNvPr>
          <p:cNvSpPr txBox="1"/>
          <p:nvPr/>
        </p:nvSpPr>
        <p:spPr>
          <a:xfrm>
            <a:off x="2960914" y="3807212"/>
            <a:ext cx="8821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			.peek(e -&gt;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e.printSummary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2C9D19-BD56-4314-B2C1-2F1C5ADBE9F9}"/>
              </a:ext>
            </a:extLst>
          </p:cNvPr>
          <p:cNvSpPr txBox="1"/>
          <p:nvPr/>
        </p:nvSpPr>
        <p:spPr>
          <a:xfrm>
            <a:off x="2960914" y="4058086"/>
            <a:ext cx="8743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			.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mapToDouble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(e -&gt;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e.getSalary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656BB7-317F-43D3-95F9-169A5DA49D04}"/>
              </a:ext>
            </a:extLst>
          </p:cNvPr>
          <p:cNvSpPr txBox="1"/>
          <p:nvPr/>
        </p:nvSpPr>
        <p:spPr>
          <a:xfrm>
            <a:off x="2969619" y="43263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			.sum();</a:t>
            </a:r>
          </a:p>
        </p:txBody>
      </p:sp>
    </p:spTree>
    <p:extLst>
      <p:ext uri="{BB962C8B-B14F-4D97-AF65-F5344CB8AC3E}">
        <p14:creationId xmlns:p14="http://schemas.microsoft.com/office/powerpoint/2010/main" val="409990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4" grpId="0"/>
      <p:bldP spid="16" grpId="0"/>
      <p:bldP spid="18" grpId="0"/>
      <p:bldP spid="20" grpId="0"/>
      <p:bldP spid="22" grpId="0"/>
      <p:bldP spid="11" grpId="0"/>
      <p:bldP spid="13" grpId="0"/>
      <p:bldP spid="15" grpId="0"/>
      <p:bldP spid="17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How to </a:t>
            </a:r>
            <a:r>
              <a:rPr lang="en-US" sz="4000" i="1" dirty="0">
                <a:latin typeface="Consolas" panose="020B0609020204030204" pitchFamily="49" charset="0"/>
              </a:rPr>
              <a:t>filter()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1553497"/>
            <a:ext cx="1062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The </a:t>
            </a: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stream()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 converts collection to a pipeline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609600" y="2511177"/>
            <a:ext cx="1062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filter()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relies on </a:t>
            </a: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Predicate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lambdas to select items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953729" y="3095952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Predicate&lt;T&gt;: 	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boolean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test(T obj)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88C76-045F-46BD-95A1-0C65851B15CD}"/>
              </a:ext>
            </a:extLst>
          </p:cNvPr>
          <p:cNvSpPr txBox="1"/>
          <p:nvPr/>
        </p:nvSpPr>
        <p:spPr>
          <a:xfrm>
            <a:off x="609600" y="3831043"/>
            <a:ext cx="1062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Example: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3E71F-7E66-4A19-960E-2AC9D98A0316}"/>
              </a:ext>
            </a:extLst>
          </p:cNvPr>
          <p:cNvSpPr txBox="1"/>
          <p:nvPr/>
        </p:nvSpPr>
        <p:spPr>
          <a:xfrm>
            <a:off x="953729" y="4415818"/>
            <a:ext cx="11107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students.stream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      .filter(s -&gt;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s.name.toLowerCase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().contains("h"))</a:t>
            </a:r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      .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forEach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System.out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 // Sasha, Masha, Natasha, Hannibal Lector …</a:t>
            </a:r>
          </a:p>
        </p:txBody>
      </p:sp>
    </p:spTree>
    <p:extLst>
      <p:ext uri="{BB962C8B-B14F-4D97-AF65-F5344CB8AC3E}">
        <p14:creationId xmlns:p14="http://schemas.microsoft.com/office/powerpoint/2010/main" val="171265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build="p"/>
      <p:bldP spid="9" grpId="0" build="p"/>
      <p:bldP spid="11" grpId="0" build="p"/>
      <p:bldP spid="1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Styles Compared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1910547"/>
            <a:ext cx="596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Imperative Programming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EF0C9E-A6D9-420C-A1F8-93E17958FC29}"/>
              </a:ext>
            </a:extLst>
          </p:cNvPr>
          <p:cNvSpPr txBox="1"/>
          <p:nvPr/>
        </p:nvSpPr>
        <p:spPr>
          <a:xfrm>
            <a:off x="6387756" y="1910547"/>
            <a:ext cx="5212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A30DA-7381-4631-A0BA-DC20C804276D}"/>
              </a:ext>
            </a:extLst>
          </p:cNvPr>
          <p:cNvSpPr txBox="1"/>
          <p:nvPr/>
        </p:nvSpPr>
        <p:spPr>
          <a:xfrm>
            <a:off x="609600" y="2276589"/>
            <a:ext cx="5486400" cy="280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deals with individual data items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Focused on "how"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does not read like a problem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mashed together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Leaks extraneous details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Inherently sequential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9856BA-45F4-45B4-92BD-108BE07318EB}"/>
              </a:ext>
            </a:extLst>
          </p:cNvPr>
          <p:cNvSpPr txBox="1"/>
          <p:nvPr/>
        </p:nvSpPr>
        <p:spPr>
          <a:xfrm>
            <a:off x="6183086" y="2276589"/>
            <a:ext cx="5608320" cy="326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deals with entire data set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Focused on "what"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reads like a problem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Well-factored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"garbage variables" (temporary variables leaked into scope)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can be sequential or parallel</a:t>
            </a:r>
          </a:p>
        </p:txBody>
      </p:sp>
    </p:spTree>
    <p:extLst>
      <p:ext uri="{BB962C8B-B14F-4D97-AF65-F5344CB8AC3E}">
        <p14:creationId xmlns:p14="http://schemas.microsoft.com/office/powerpoint/2010/main" val="174783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7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Parallel Stream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B0BF96-4C85-4E88-8B26-D1EEED90B132}"/>
              </a:ext>
            </a:extLst>
          </p:cNvPr>
          <p:cNvSpPr txBox="1"/>
          <p:nvPr/>
        </p:nvSpPr>
        <p:spPr>
          <a:xfrm>
            <a:off x="1537063" y="2869052"/>
            <a:ext cx="422365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</a:rPr>
              <a:t>employees.stream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en-US" sz="17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 	 .filter(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.filter(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.peek(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</a:rPr>
              <a:t>mapToDouble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.sum();</a:t>
            </a:r>
          </a:p>
        </p:txBody>
      </p:sp>
    </p:spTree>
    <p:extLst>
      <p:ext uri="{BB962C8B-B14F-4D97-AF65-F5344CB8AC3E}">
        <p14:creationId xmlns:p14="http://schemas.microsoft.com/office/powerpoint/2010/main" val="245649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Parallel Stream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270171" y="1769475"/>
            <a:ext cx="496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provide better throughput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6614300" y="2319414"/>
            <a:ext cx="496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Multicores machines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6614300" y="2688746"/>
            <a:ext cx="496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88C76-045F-46BD-95A1-0C65851B15CD}"/>
              </a:ext>
            </a:extLst>
          </p:cNvPr>
          <p:cNvSpPr txBox="1"/>
          <p:nvPr/>
        </p:nvSpPr>
        <p:spPr>
          <a:xfrm>
            <a:off x="6270171" y="3460201"/>
            <a:ext cx="524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factors affect performance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3E71F-7E66-4A19-960E-2AC9D98A0316}"/>
              </a:ext>
            </a:extLst>
          </p:cNvPr>
          <p:cNvSpPr txBox="1"/>
          <p:nvPr/>
        </p:nvSpPr>
        <p:spPr>
          <a:xfrm>
            <a:off x="6614301" y="3879511"/>
            <a:ext cx="516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size, decomposition, packing, # of cores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386705-D93D-424A-9F45-DDD891EA253D}"/>
              </a:ext>
            </a:extLst>
          </p:cNvPr>
          <p:cNvSpPr txBox="1"/>
          <p:nvPr/>
        </p:nvSpPr>
        <p:spPr>
          <a:xfrm>
            <a:off x="6265811" y="4736006"/>
            <a:ext cx="3879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 magic bullet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D6BFD9-F671-40AE-A9C3-48DBADF744AB}"/>
              </a:ext>
            </a:extLst>
          </p:cNvPr>
          <p:cNvSpPr txBox="1"/>
          <p:nvPr/>
        </p:nvSpPr>
        <p:spPr>
          <a:xfrm>
            <a:off x="6618788" y="5197671"/>
            <a:ext cx="341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 is not always faster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9D5843-1A0A-499F-9D87-6C00FAF17E42}"/>
              </a:ext>
            </a:extLst>
          </p:cNvPr>
          <p:cNvSpPr txBox="1"/>
          <p:nvPr/>
        </p:nvSpPr>
        <p:spPr>
          <a:xfrm>
            <a:off x="1541420" y="2873412"/>
            <a:ext cx="422365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</a:rPr>
              <a:t>employees.</a:t>
            </a:r>
            <a:r>
              <a:rPr lang="en-US" sz="1700" dirty="0" err="1">
                <a:solidFill>
                  <a:srgbClr val="FF0000"/>
                </a:solidFill>
                <a:latin typeface="Consolas" panose="020B0609020204030204" pitchFamily="49" charset="0"/>
              </a:rPr>
              <a:t>parallelstream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 	 .filter(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.filter(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.peek(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</a:rPr>
              <a:t>mapToDouble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.sum();</a:t>
            </a:r>
          </a:p>
        </p:txBody>
      </p:sp>
    </p:spTree>
    <p:extLst>
      <p:ext uri="{BB962C8B-B14F-4D97-AF65-F5344CB8AC3E}">
        <p14:creationId xmlns:p14="http://schemas.microsoft.com/office/powerpoint/2010/main" val="67162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7" grpId="0" build="p"/>
      <p:bldP spid="11" grpId="0" build="p"/>
      <p:bldP spid="12" grpId="0" build="p"/>
      <p:bldP spid="14" grpId="0" build="p"/>
      <p:bldP spid="1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Parallel Stream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B3A8F-A74D-4377-BCF8-582F86A0FAF3}"/>
              </a:ext>
            </a:extLst>
          </p:cNvPr>
          <p:cNvSpPr txBox="1"/>
          <p:nvPr/>
        </p:nvSpPr>
        <p:spPr>
          <a:xfrm>
            <a:off x="1219202" y="3152502"/>
            <a:ext cx="9866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it's being done</a:t>
            </a:r>
            <a:endParaRPr lang="en-US" sz="8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88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Parallel Stream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294187" y="5554810"/>
            <a:ext cx="2725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Map/Reduce via Fork/Join under the hood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B1B9AF-C3F0-4C92-9C1A-A025D9F4C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35" y="1404645"/>
            <a:ext cx="10158730" cy="48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Parallel Stream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95C01-B111-4D4B-AD3B-A6C6529458B0}"/>
              </a:ext>
            </a:extLst>
          </p:cNvPr>
          <p:cNvSpPr txBox="1"/>
          <p:nvPr/>
        </p:nvSpPr>
        <p:spPr>
          <a:xfrm>
            <a:off x="4417698" y="3078339"/>
            <a:ext cx="422365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</a:rPr>
              <a:t>employees.stream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en-US" sz="17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 	 .filter(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.filter( . . . ))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.peek(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</a:rPr>
              <a:t>mapToDouble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.sum();</a:t>
            </a:r>
          </a:p>
        </p:txBody>
      </p:sp>
    </p:spTree>
    <p:extLst>
      <p:ext uri="{BB962C8B-B14F-4D97-AF65-F5344CB8AC3E}">
        <p14:creationId xmlns:p14="http://schemas.microsoft.com/office/powerpoint/2010/main" val="103780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Parallel Stream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C5CF1-B442-4CFB-8198-52DAA93E1471}"/>
              </a:ext>
            </a:extLst>
          </p:cNvPr>
          <p:cNvSpPr txBox="1"/>
          <p:nvPr/>
        </p:nvSpPr>
        <p:spPr>
          <a:xfrm>
            <a:off x="4417698" y="3080979"/>
            <a:ext cx="4223655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</a:rPr>
              <a:t>employees.stream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en-US" sz="17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 	 .filter(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.filter( . . . ))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.peek(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</a:rPr>
              <a:t>mapToDouble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</a:rPr>
              <a:t>.parallel()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.sum();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3592C-2739-4F80-9914-66E4CC780CA5}"/>
              </a:ext>
            </a:extLst>
          </p:cNvPr>
          <p:cNvSpPr txBox="1"/>
          <p:nvPr/>
        </p:nvSpPr>
        <p:spPr>
          <a:xfrm>
            <a:off x="7589524" y="4376379"/>
            <a:ext cx="278320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</a:rPr>
              <a:t>.sequential()</a:t>
            </a:r>
          </a:p>
        </p:txBody>
      </p:sp>
    </p:spTree>
    <p:extLst>
      <p:ext uri="{BB962C8B-B14F-4D97-AF65-F5344CB8AC3E}">
        <p14:creationId xmlns:p14="http://schemas.microsoft.com/office/powerpoint/2010/main" val="323255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Pipelines Fine Print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235126" y="1414160"/>
            <a:ext cx="512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 pipelines are like Builders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579255" y="1998935"/>
            <a:ext cx="6605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 bunch of intermediate operations, and then execute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579255" y="2368267"/>
            <a:ext cx="43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 "branch" or "reuse" pipeline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235126" y="2981440"/>
            <a:ext cx="631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modify the source </a:t>
            </a: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en</a:t>
            </a: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route</a:t>
            </a:r>
            <a:endParaRPr lang="en-US" sz="3200" i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88C76-045F-46BD-95A1-0C65851B15CD}"/>
              </a:ext>
            </a:extLst>
          </p:cNvPr>
          <p:cNvSpPr txBox="1"/>
          <p:nvPr/>
        </p:nvSpPr>
        <p:spPr>
          <a:xfrm>
            <a:off x="235126" y="3852028"/>
            <a:ext cx="6087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 parameters must be stateless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3E71F-7E66-4A19-960E-2AC9D98A0316}"/>
              </a:ext>
            </a:extLst>
          </p:cNvPr>
          <p:cNvSpPr txBox="1"/>
          <p:nvPr/>
        </p:nvSpPr>
        <p:spPr>
          <a:xfrm>
            <a:off x="579256" y="4358426"/>
            <a:ext cx="50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not rely on any state that might change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9856FD-8B66-45CC-80C4-98D9EF9CA3AC}"/>
              </a:ext>
            </a:extLst>
          </p:cNvPr>
          <p:cNvSpPr txBox="1"/>
          <p:nvPr/>
        </p:nvSpPr>
        <p:spPr>
          <a:xfrm>
            <a:off x="579255" y="4727758"/>
            <a:ext cx="573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enables correct operation both sequentially or in parallel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35F674-3B49-4DE4-9CF2-7C276625635B}"/>
              </a:ext>
            </a:extLst>
          </p:cNvPr>
          <p:cNvSpPr txBox="1"/>
          <p:nvPr/>
        </p:nvSpPr>
        <p:spPr>
          <a:xfrm>
            <a:off x="230772" y="5598096"/>
            <a:ext cx="6087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to banish side effects completely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F35A12-375A-4F78-82CB-69B797691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463" y="1314240"/>
            <a:ext cx="4509941" cy="56288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EA1A83-5347-43B4-B9A4-1234E4BC5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556522" y="49484"/>
            <a:ext cx="2558903" cy="1912147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71890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22222E-6 C -0.06601 0.01898 -0.11497 0.06666 -0.11497 0.10486 C -0.11497 0.13935 -0.06706 0.16504 -0.00299 0.16504 C 0.06094 0.16504 0.11498 0.13935 0.11498 0.10486 C 0.11498 0.06666 0.05899 0.05717 -0.00495 0.08217 C -0.06797 0.11088 -0.11497 0.15856 -0.11497 0.19375 C -0.11497 0.22824 -0.06601 0.25694 -0.00299 0.25694 C 0.06094 0.25694 0.11498 0.22824 0.11498 0.19375 C 0.11498 0.15856 0.05899 0.14884 -0.00403 0.17453 C -0.06797 0.19953 -0.11497 0.24745 -0.11497 0.28194 C -0.11497 0.32014 -0.06601 0.34861 -0.00195 0.34861 C 0.06094 0.34861 0.11498 0.32014 0.11498 0.28194 C 0.11498 0.25023 0.05899 0.24074 -0.00403 0.26342 C -0.06706 0.28842 -0.11497 0.33912 -0.11497 0.3743 C -0.11497 0.40879 -0.06497 0.4375 -0.00195 0.4375 C 0.06302 0.4375 0.11498 0.40879 0.11498 0.3743 C 0.11498 0.33912 0.06003 0.32963 -0.00299 0.35532 C -0.06601 0.38032 -0.11497 0.42801 -0.11497 0.46319 C -0.11497 0.50139 -0.06497 0.52639 -0.00104 0.52639 C 0.06302 0.52639 0.11498 0.49768 0.11498 0.46319 C 0.11498 0.42801 0.06003 0.41852 -0.00299 0.44421 C -0.06601 0.46921 -0.11497 0.51967 -0.11497 0.55208 C -0.11497 0.58657 -0.06406 0.61528 -0.00104 0.61528 C 0.06302 0.61528 0.11498 0.58657 0.11498 0.55208 C 0.11498 0.51967 0.06094 0.51088 -0.00299 0.5331 C -0.06601 0.55787 -0.11497 0.60856 -0.11497 0.64398 C -0.11497 0.67546 -0.06406 0.70694 -2.08333E-6 0.70694 C 0.06406 0.70694 0.11498 0.67847 0.11498 0.64398 C 0.11498 0.60856 0.06094 0.59907 -0.00195 0.62477 C -0.06497 0.65046 -0.11601 0.69745 -0.11497 0.73264 C -0.11406 0.76713 -0.06406 0.79305 -2.08333E-6 0.79305 C 0.06406 0.79305 0.11498 0.76435 0.11498 0.72986 C 0.11498 0.69745 0.06302 0.68796 -2.08333E-6 0.71666 " pathEditMode="relative" rAng="0" ptsTypes="AAAAAAAAAAAAAAAAAAAAAAAAAAAAAAAAA">
                                      <p:cBhvr>
                                        <p:cTn id="6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7" grpId="0" build="p"/>
      <p:bldP spid="8" grpId="0" build="p"/>
      <p:bldP spid="11" grpId="0" build="p"/>
      <p:bldP spid="12" grpId="0" build="p"/>
      <p:bldP spid="13" grpId="0" build="p"/>
      <p:bldP spid="1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Avoid </a:t>
            </a:r>
            <a:r>
              <a:rPr lang="en-US" dirty="0" err="1"/>
              <a:t>Statefullness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818606" y="1635360"/>
            <a:ext cx="458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the result be the same?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E63E3-F277-45BF-AFCF-A3439659B299}"/>
              </a:ext>
            </a:extLst>
          </p:cNvPr>
          <p:cNvSpPr txBox="1"/>
          <p:nvPr/>
        </p:nvSpPr>
        <p:spPr>
          <a:xfrm>
            <a:off x="3479074" y="2654704"/>
            <a:ext cx="7084423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double r1 = 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eList.stream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  .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mapToDouble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(Employee::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getSalary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  .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sequential()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.sum();</a:t>
            </a:r>
          </a:p>
          <a:p>
            <a:endParaRPr lang="en-US" sz="1700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endParaRPr lang="en-US" sz="1700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endParaRPr lang="en-US" sz="1700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double r2 = 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eList.stream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  .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mapToDouble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(Employee::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getSalary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  .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parallel()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.sum();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41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Avoid </a:t>
            </a:r>
            <a:r>
              <a:rPr lang="en-US" dirty="0" err="1"/>
              <a:t>Statefullness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818606" y="1635360"/>
            <a:ext cx="458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about now?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E63E3-F277-45BF-AFCF-A3439659B299}"/>
              </a:ext>
            </a:extLst>
          </p:cNvPr>
          <p:cNvSpPr txBox="1"/>
          <p:nvPr/>
        </p:nvSpPr>
        <p:spPr>
          <a:xfrm>
            <a:off x="1772191" y="2654704"/>
            <a:ext cx="10001798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Optional&lt;Employee&gt; e1 = 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eList.stream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	      .filter(e -&gt; 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e.getRole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().equals(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Role.EXECUTIVE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	      .</a:t>
            </a:r>
            <a:r>
              <a:rPr lang="en-US" sz="1700" dirty="0">
                <a:solidFill>
                  <a:srgbClr val="0070C0"/>
                </a:solidFill>
                <a:highlight>
                  <a:srgbClr val="FFFF00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sequential()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en-US" sz="1700" dirty="0" err="1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findAny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</a:p>
          <a:p>
            <a:endParaRPr lang="en-US" sz="1700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Optional&lt;Employee&gt; e2 = 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eList.stream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	      .filter(e -&gt; 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e.getRole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().equals(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Role.EXECUTIVE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	      .</a:t>
            </a:r>
            <a:r>
              <a:rPr lang="en-US" sz="1700" dirty="0">
                <a:solidFill>
                  <a:srgbClr val="0070C0"/>
                </a:solidFill>
                <a:highlight>
                  <a:srgbClr val="FFFF00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parallel()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en-US" sz="1700" dirty="0" err="1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findAny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01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Method 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1553497"/>
            <a:ext cx="1062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Sometimes the lambda simply calls a method, that's all it does: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953729" y="2068600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forEach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(student -&gt;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System.out.println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(student));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609600" y="2450147"/>
            <a:ext cx="1062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In such cases we could use a method reference: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953729" y="3078467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forEach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System.out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::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println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);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88C76-045F-46BD-95A1-0C65851B15CD}"/>
              </a:ext>
            </a:extLst>
          </p:cNvPr>
          <p:cNvSpPr txBox="1"/>
          <p:nvPr/>
        </p:nvSpPr>
        <p:spPr>
          <a:xfrm>
            <a:off x="609600" y="3492663"/>
            <a:ext cx="1062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There are 4 kinds of method references: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3E71F-7E66-4A19-960E-2AC9D98A0316}"/>
              </a:ext>
            </a:extLst>
          </p:cNvPr>
          <p:cNvSpPr txBox="1"/>
          <p:nvPr/>
        </p:nvSpPr>
        <p:spPr>
          <a:xfrm>
            <a:off x="953729" y="4077438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ref to a static method: 		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.map(String::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valueOf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9856FD-8B66-45CC-80C4-98D9EF9CA3AC}"/>
              </a:ext>
            </a:extLst>
          </p:cNvPr>
          <p:cNvSpPr txBox="1"/>
          <p:nvPr/>
        </p:nvSpPr>
        <p:spPr>
          <a:xfrm>
            <a:off x="953729" y="4446770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ref to an instance method:	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.map(String::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hashCode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B94F9F-48A8-499B-91FA-9A9F56A52FEB}"/>
              </a:ext>
            </a:extLst>
          </p:cNvPr>
          <p:cNvSpPr txBox="1"/>
          <p:nvPr/>
        </p:nvSpPr>
        <p:spPr>
          <a:xfrm>
            <a:off x="953729" y="4793183"/>
            <a:ext cx="10628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ref to an instance method of an arbitrary object of a particular type: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.map(String::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compareToIgnoreCase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7FC5EFE8-524D-48B3-9529-5FB3DF425F99}"/>
              </a:ext>
            </a:extLst>
          </p:cNvPr>
          <p:cNvSpPr/>
          <p:nvPr/>
        </p:nvSpPr>
        <p:spPr>
          <a:xfrm>
            <a:off x="8281851" y="2623929"/>
            <a:ext cx="3300549" cy="1613263"/>
          </a:xfrm>
          <a:prstGeom prst="wedgeRectCallout">
            <a:avLst>
              <a:gd name="adj1" fmla="val -144897"/>
              <a:gd name="adj2" fmla="val -9834"/>
            </a:avLst>
          </a:prstGeom>
          <a:gradFill>
            <a:gsLst>
              <a:gs pos="43000">
                <a:srgbClr val="FF0000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Obfuscated!</a:t>
            </a:r>
          </a:p>
          <a:p>
            <a:pPr algn="ctr"/>
            <a:r>
              <a:rPr lang="en-US" sz="3200" b="1" dirty="0"/>
              <a:t>No </a:t>
            </a:r>
            <a:r>
              <a:rPr lang="en-US" sz="3200" b="1" dirty="0" err="1"/>
              <a:t>args</a:t>
            </a:r>
            <a:r>
              <a:rPr lang="en-US" sz="3200" b="1" dirty="0"/>
              <a:t>!!!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01E878-3458-45ED-BD90-10145B451D46}"/>
              </a:ext>
            </a:extLst>
          </p:cNvPr>
          <p:cNvSpPr txBox="1"/>
          <p:nvPr/>
        </p:nvSpPr>
        <p:spPr>
          <a:xfrm>
            <a:off x="958080" y="5426478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ref to a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ctor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			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.map(String::new)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93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8" grpId="0" build="p"/>
      <p:bldP spid="9" grpId="0" build="p"/>
      <p:bldP spid="11" grpId="0" build="p"/>
      <p:bldP spid="12" grpId="0" build="p"/>
      <p:bldP spid="13" grpId="0" build="p"/>
      <p:bldP spid="14" grpId="0" build="p"/>
      <p:bldP spid="5" grpId="0" animBg="1"/>
      <p:bldP spid="1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altLang="en-US" dirty="0"/>
              <a:t>Reduction Fine Print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1823464"/>
            <a:ext cx="1062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 combining function is associative, reduction parallelizes cleanly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953729" y="2408239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"Associative" means the order does not matter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953729" y="2777571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other words, the result is the same irrespective of the order used to combine elements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609600" y="3715589"/>
            <a:ext cx="1062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sum()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min()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max()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average()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count()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1702668" y="4300364"/>
            <a:ext cx="601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count()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equivalent to 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map(e -&gt; 1).sum()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88C76-045F-46BD-95A1-0C65851B15CD}"/>
              </a:ext>
            </a:extLst>
          </p:cNvPr>
          <p:cNvSpPr txBox="1"/>
          <p:nvPr/>
        </p:nvSpPr>
        <p:spPr>
          <a:xfrm>
            <a:off x="609601" y="5056444"/>
            <a:ext cx="9666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Passing a non-associative function to 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reduce()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yield a wrong answer. The function 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 associative 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33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7" grpId="0" build="p"/>
      <p:bldP spid="8" grpId="0" build="p"/>
      <p:bldP spid="9" grpId="0" build="p"/>
      <p:bldP spid="11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953730" y="2138272"/>
            <a:ext cx="768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 not always the right solution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953730" y="2507604"/>
            <a:ext cx="768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Sometimes parallel is slower than sequential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609601" y="3092311"/>
            <a:ext cx="768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considerations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953730" y="3616123"/>
            <a:ext cx="768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the stream source decompose well?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16544-CCC4-4E0A-B121-19A97FFB86C7}"/>
              </a:ext>
            </a:extLst>
          </p:cNvPr>
          <p:cNvSpPr txBox="1"/>
          <p:nvPr/>
        </p:nvSpPr>
        <p:spPr>
          <a:xfrm>
            <a:off x="953729" y="3985455"/>
            <a:ext cx="889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terminal operations have a cheap or expensive operation, e.g., merging?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88C76-045F-46BD-95A1-0C65851B15CD}"/>
              </a:ext>
            </a:extLst>
          </p:cNvPr>
          <p:cNvSpPr txBox="1"/>
          <p:nvPr/>
        </p:nvSpPr>
        <p:spPr>
          <a:xfrm>
            <a:off x="609601" y="5219288"/>
            <a:ext cx="768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Primitive streams provided for performance 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3E71F-7E66-4A19-960E-2AC9D98A0316}"/>
              </a:ext>
            </a:extLst>
          </p:cNvPr>
          <p:cNvSpPr txBox="1"/>
          <p:nvPr/>
        </p:nvSpPr>
        <p:spPr>
          <a:xfrm>
            <a:off x="953730" y="5804063"/>
            <a:ext cx="768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Autoboxing / unboxing negatively affects performance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A62F80-DE4F-4786-B9CD-670E14A4CD6E}"/>
              </a:ext>
            </a:extLst>
          </p:cNvPr>
          <p:cNvSpPr txBox="1"/>
          <p:nvPr/>
        </p:nvSpPr>
        <p:spPr>
          <a:xfrm>
            <a:off x="958082" y="4355574"/>
            <a:ext cx="768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stream characteristics?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31EDE3-4538-4891-A925-A2726A54EADF}"/>
              </a:ext>
            </a:extLst>
          </p:cNvPr>
          <p:cNvSpPr txBox="1"/>
          <p:nvPr/>
        </p:nvSpPr>
        <p:spPr>
          <a:xfrm>
            <a:off x="1336906" y="4699566"/>
            <a:ext cx="7680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Filters change size, for example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F41997-088E-4694-80F2-7B4DFC0E6279}"/>
              </a:ext>
            </a:extLst>
          </p:cNvPr>
          <p:cNvGrpSpPr/>
          <p:nvPr/>
        </p:nvGrpSpPr>
        <p:grpSpPr>
          <a:xfrm>
            <a:off x="609601" y="1553497"/>
            <a:ext cx="11539132" cy="5299147"/>
            <a:chOff x="609601" y="1553497"/>
            <a:chExt cx="11539132" cy="529914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E8A73C-A5E6-41C1-8FDB-EF55D63B2917}"/>
                </a:ext>
              </a:extLst>
            </p:cNvPr>
            <p:cNvSpPr txBox="1"/>
            <p:nvPr/>
          </p:nvSpPr>
          <p:spPr>
            <a:xfrm>
              <a:off x="609601" y="1553497"/>
              <a:ext cx="7680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 not assume parallel is always faster </a:t>
              </a:r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3799F3-18C8-492C-9951-254020DD5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01050" y="4204961"/>
              <a:ext cx="2647683" cy="2647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806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  <p:bldP spid="8" grpId="0" build="p"/>
      <p:bldP spid="9" grpId="0" build="p"/>
      <p:bldP spid="10" grpId="0" build="p"/>
      <p:bldP spid="11" grpId="0" build="p"/>
      <p:bldP spid="12" grpId="0" build="p"/>
      <p:bldP spid="14" grpId="0" build="p"/>
      <p:bldP spid="1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altLang="en-US" dirty="0"/>
              <a:t>A Simple Performance Model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1553497"/>
            <a:ext cx="1062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of the pipeline processing: Q x N, where  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953729" y="2033764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— processing cost per element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953729" y="2403096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— total number of elements in the pipeline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609600" y="2990153"/>
            <a:ext cx="1062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larger is Q x N, the bigger are performance gains 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953729" y="3461711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easier to know N than Q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16544-CCC4-4E0A-B121-19A97FFB86C7}"/>
              </a:ext>
            </a:extLst>
          </p:cNvPr>
          <p:cNvSpPr txBox="1"/>
          <p:nvPr/>
        </p:nvSpPr>
        <p:spPr>
          <a:xfrm>
            <a:off x="953729" y="3831043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reasoning about Q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88C76-045F-46BD-95A1-0C65851B15CD}"/>
              </a:ext>
            </a:extLst>
          </p:cNvPr>
          <p:cNvSpPr txBox="1"/>
          <p:nvPr/>
        </p:nvSpPr>
        <p:spPr>
          <a:xfrm>
            <a:off x="609600" y="4444219"/>
            <a:ext cx="1062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 pipelines might have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3E71F-7E66-4A19-960E-2AC9D98A0316}"/>
              </a:ext>
            </a:extLst>
          </p:cNvPr>
          <p:cNvSpPr txBox="1"/>
          <p:nvPr/>
        </p:nvSpPr>
        <p:spPr>
          <a:xfrm>
            <a:off x="953729" y="5028994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9856FD-8B66-45CC-80C4-98D9EF9CA3AC}"/>
              </a:ext>
            </a:extLst>
          </p:cNvPr>
          <p:cNvSpPr txBox="1"/>
          <p:nvPr/>
        </p:nvSpPr>
        <p:spPr>
          <a:xfrm>
            <a:off x="953729" y="5392197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limit()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skip()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39CEC1-A806-4E0E-B49A-EB38C54B5AFD}"/>
              </a:ext>
            </a:extLst>
          </p:cNvPr>
          <p:cNvSpPr txBox="1"/>
          <p:nvPr/>
        </p:nvSpPr>
        <p:spPr>
          <a:xfrm>
            <a:off x="958084" y="5779730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 reduction using 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groupingBy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CC771A-362A-4224-8743-857B9E783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383" y="3489090"/>
            <a:ext cx="5046617" cy="3342783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408958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7" grpId="0" build="p"/>
      <p:bldP spid="8" grpId="0" build="p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C542D28-228D-45CC-87CA-20B8318C1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92" y="1097280"/>
            <a:ext cx="3974228" cy="51511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0E2A0F-F9C7-4484-A0B8-7E77CD7D1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873" y="1097280"/>
            <a:ext cx="7062119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6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Method References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E985C6-D73D-4363-8BE5-8CB5856A8D93}"/>
              </a:ext>
            </a:extLst>
          </p:cNvPr>
          <p:cNvSpPr txBox="1"/>
          <p:nvPr/>
        </p:nvSpPr>
        <p:spPr>
          <a:xfrm>
            <a:off x="781664" y="2671857"/>
            <a:ext cx="10628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.map(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MyMysteriousClass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::gotcha)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2DFE7C-A4D0-4A49-B619-C253D7C5C6E0}"/>
              </a:ext>
            </a:extLst>
          </p:cNvPr>
          <p:cNvSpPr txBox="1"/>
          <p:nvPr/>
        </p:nvSpPr>
        <p:spPr>
          <a:xfrm>
            <a:off x="794724" y="3433857"/>
            <a:ext cx="10628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.map(this::oops)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498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Method References</a:t>
            </a:r>
          </a:p>
        </p:txBody>
      </p:sp>
      <p:pic>
        <p:nvPicPr>
          <p:cNvPr id="3" name="Кто так строит_480p">
            <a:hlinkClick r:id="" action="ppaction://media"/>
            <a:extLst>
              <a:ext uri="{FF2B5EF4-FFF2-40B4-BE49-F238E27FC236}">
                <a16:creationId xmlns:a16="http://schemas.microsoft.com/office/drawing/2014/main" id="{7EB5EBE1-A58E-463B-A0BB-5A270E1538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915" y="165680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4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Method References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E985C6-D73D-4363-8BE5-8CB5856A8D93}"/>
              </a:ext>
            </a:extLst>
          </p:cNvPr>
          <p:cNvSpPr txBox="1"/>
          <p:nvPr/>
        </p:nvSpPr>
        <p:spPr>
          <a:xfrm>
            <a:off x="502981" y="2436723"/>
            <a:ext cx="106286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6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…</a:t>
            </a:r>
          </a:p>
          <a:p>
            <a:pPr lvl="6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.map(Transaction::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getTrader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 lvl="6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.map(Trader::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getAddress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 lvl="6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.map(Address::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getEmail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 lvl="6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.map(Email::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getPrivateEmail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 lvl="6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…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20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7EF3A7-CDA7-460D-9145-D2451E88221F}"/>
              </a:ext>
            </a:extLst>
          </p:cNvPr>
          <p:cNvGrpSpPr/>
          <p:nvPr/>
        </p:nvGrpSpPr>
        <p:grpSpPr>
          <a:xfrm>
            <a:off x="243840" y="0"/>
            <a:ext cx="9503457" cy="6856053"/>
            <a:chOff x="243840" y="0"/>
            <a:chExt cx="9503457" cy="68560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EF4258-7539-4427-B1B3-530EC6F5A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1244" y="0"/>
              <a:ext cx="6856053" cy="6856053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172D37-63AA-4DD2-A0D3-5539939DD2E0}"/>
                </a:ext>
              </a:extLst>
            </p:cNvPr>
            <p:cNvSpPr txBox="1"/>
            <p:nvPr/>
          </p:nvSpPr>
          <p:spPr>
            <a:xfrm>
              <a:off x="243840" y="6235337"/>
              <a:ext cx="2360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(c) Lucas Levitan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523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4700" dirty="0" err="1">
                <a:solidFill>
                  <a:srgbClr val="0070C0"/>
                </a:solidFill>
                <a:latin typeface="Consolas" panose="020B0609020204030204" pitchFamily="49" charset="0"/>
              </a:rPr>
              <a:t>java.util.function</a:t>
            </a:r>
            <a:r>
              <a:rPr lang="en-US" dirty="0"/>
              <a:t> Package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2006343"/>
            <a:ext cx="1062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Consists entirely of functional interfaces, e.g.: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953729" y="2591118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Consumer&lt;T&gt;:		void accept(T obj)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953729" y="2960450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Supplier&lt;T&gt;:		T get()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609601" y="4714447"/>
            <a:ext cx="6278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Apart from functions, contains operators: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953729" y="5299222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UnaryOperator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&lt;T&gt;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D29C39-BAE7-4548-9267-C2E71D093186}"/>
              </a:ext>
            </a:extLst>
          </p:cNvPr>
          <p:cNvSpPr txBox="1"/>
          <p:nvPr/>
        </p:nvSpPr>
        <p:spPr>
          <a:xfrm>
            <a:off x="949372" y="3335706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Function&lt;T,R&gt;:	R apply(T obj)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3A1A4B-2317-424B-9986-3271EF434F0B}"/>
              </a:ext>
            </a:extLst>
          </p:cNvPr>
          <p:cNvSpPr txBox="1"/>
          <p:nvPr/>
        </p:nvSpPr>
        <p:spPr>
          <a:xfrm>
            <a:off x="949372" y="3705038"/>
            <a:ext cx="583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Predicate&lt;T&gt;:	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boolean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(T obj)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04795-9461-4478-BE5B-8D58115F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112" y="2317665"/>
            <a:ext cx="4236209" cy="3350889"/>
          </a:xfrm>
          <a:prstGeom prst="rect">
            <a:avLst/>
          </a:prstGeom>
          <a:effectLst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198195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7" grpId="0" build="p"/>
      <p:bldP spid="8" grpId="0" build="p"/>
      <p:bldP spid="9" grpId="0" build="p"/>
      <p:bldP spid="14" grpId="0" build="p"/>
      <p:bldP spid="15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pany background presentation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563C1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solidFill>
          <a:schemeClr val="tx2"/>
        </a:solidFill>
        <a:ln>
          <a:solidFill>
            <a:schemeClr val="tx2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mpany meeting presentation.potx" id="{77F2D8A2-507B-4878-B2FF-8D528D9C7FD9}" vid="{1CC704D5-A0BA-4179-BDE4-EF17843D99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6162</TotalTime>
  <Words>2059</Words>
  <Application>Microsoft Office PowerPoint</Application>
  <PresentationFormat>Widescreen</PresentationFormat>
  <Paragraphs>312</Paragraphs>
  <Slides>43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Century Gothic</vt:lpstr>
      <vt:lpstr>Consolas</vt:lpstr>
      <vt:lpstr>Courier New</vt:lpstr>
      <vt:lpstr>Palatino Linotype</vt:lpstr>
      <vt:lpstr>Wingdings</vt:lpstr>
      <vt:lpstr>Company background presentation</vt:lpstr>
      <vt:lpstr>04 — Lambda Built-In Functional Interfaces</vt:lpstr>
      <vt:lpstr>Java Streams</vt:lpstr>
      <vt:lpstr>How to filter()</vt:lpstr>
      <vt:lpstr>Method References</vt:lpstr>
      <vt:lpstr>Method References</vt:lpstr>
      <vt:lpstr>Method References</vt:lpstr>
      <vt:lpstr>Method References</vt:lpstr>
      <vt:lpstr>PowerPoint Presentation</vt:lpstr>
      <vt:lpstr>The java.util.function Package</vt:lpstr>
      <vt:lpstr>The java.util.function Package</vt:lpstr>
      <vt:lpstr>Stream Pipelines: a Bird's-Eye View</vt:lpstr>
      <vt:lpstr>The map() Method</vt:lpstr>
      <vt:lpstr>Taking a peek()</vt:lpstr>
      <vt:lpstr>Short-circuiting Ops</vt:lpstr>
      <vt:lpstr>Short-circuiting Ops</vt:lpstr>
      <vt:lpstr>The Optional Class</vt:lpstr>
      <vt:lpstr>The Optional Class</vt:lpstr>
      <vt:lpstr>Data Methods</vt:lpstr>
      <vt:lpstr>Reductions</vt:lpstr>
      <vt:lpstr>The Collectors Class</vt:lpstr>
      <vt:lpstr>Originators</vt:lpstr>
      <vt:lpstr>flatMap()</vt:lpstr>
      <vt:lpstr>map() vs flatMap()</vt:lpstr>
      <vt:lpstr>map()</vt:lpstr>
      <vt:lpstr>map()</vt:lpstr>
      <vt:lpstr>map()</vt:lpstr>
      <vt:lpstr>flatMap()</vt:lpstr>
      <vt:lpstr>flatMap()</vt:lpstr>
      <vt:lpstr>Functional Approach to Data Processing</vt:lpstr>
      <vt:lpstr>Styles Compared</vt:lpstr>
      <vt:lpstr>Parallel Stream</vt:lpstr>
      <vt:lpstr>Parallel Stream</vt:lpstr>
      <vt:lpstr>Parallel Stream</vt:lpstr>
      <vt:lpstr>Parallel Stream</vt:lpstr>
      <vt:lpstr>Parallel Stream</vt:lpstr>
      <vt:lpstr>Parallel Stream</vt:lpstr>
      <vt:lpstr>Pipelines Fine Print</vt:lpstr>
      <vt:lpstr>Avoid Statefullness</vt:lpstr>
      <vt:lpstr>Avoid Statefullness</vt:lpstr>
      <vt:lpstr>Reduction Fine Print</vt:lpstr>
      <vt:lpstr>Performance</vt:lpstr>
      <vt:lpstr>A Simple Performance Model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Meeting Title</dc:title>
  <dc:creator>Owner</dc:creator>
  <cp:lastModifiedBy>soudakev@rambler.ru</cp:lastModifiedBy>
  <cp:revision>662</cp:revision>
  <dcterms:created xsi:type="dcterms:W3CDTF">2018-12-31T08:12:09Z</dcterms:created>
  <dcterms:modified xsi:type="dcterms:W3CDTF">2021-03-26T05:29:43Z</dcterms:modified>
</cp:coreProperties>
</file>